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61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52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1B693CE-A3BA-40A0-BCD2-BB2A004F93FA}" type="datetimeFigureOut">
              <a:rPr lang="cs-CZ"/>
              <a:pPr>
                <a:defRPr/>
              </a:pPr>
              <a:t>11.5.2022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F8C7968-E383-4F5E-A392-7AECD4785E4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D1686F4-B966-48B4-B215-8EADA21A0DA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6B7A2E-6279-41BE-BD8B-DBA66EC95DF9}" type="slidenum">
              <a:rPr lang="cs-CZ" altLang="cs-CZ" smtClean="0"/>
              <a:pPr>
                <a:spcBef>
                  <a:spcPct val="0"/>
                </a:spcBef>
              </a:pPr>
              <a:t>2</a:t>
            </a:fld>
            <a:endParaRPr lang="cs-CZ" altLang="cs-CZ" smtClean="0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AF11AC-7F84-47E8-8A18-24A9BB684B22}" type="slidenum">
              <a:rPr lang="cs-CZ" altLang="cs-CZ" smtClean="0"/>
              <a:pPr>
                <a:spcBef>
                  <a:spcPct val="0"/>
                </a:spcBef>
              </a:pPr>
              <a:t>3</a:t>
            </a:fld>
            <a:endParaRPr lang="cs-CZ" altLang="cs-CZ" smtClean="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6F01BC-3DA8-4229-BE30-7431F9916BBC}" type="slidenum">
              <a:rPr lang="cs-CZ" altLang="cs-CZ" smtClean="0"/>
              <a:pPr>
                <a:spcBef>
                  <a:spcPct val="0"/>
                </a:spcBef>
              </a:pPr>
              <a:t>4</a:t>
            </a:fld>
            <a:endParaRPr lang="cs-CZ" altLang="cs-CZ" smtClean="0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A6A6F5-6410-40BD-9455-1FB45B017131}" type="slidenum">
              <a:rPr lang="cs-CZ" altLang="cs-CZ" smtClean="0"/>
              <a:pPr>
                <a:spcBef>
                  <a:spcPct val="0"/>
                </a:spcBef>
              </a:pPr>
              <a:t>5</a:t>
            </a:fld>
            <a:endParaRPr lang="cs-CZ" altLang="cs-CZ" smtClean="0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ACF7898-9B5F-46D6-86CE-D23A51259327}" type="slidenum">
              <a:rPr lang="cs-CZ" altLang="cs-CZ" smtClean="0"/>
              <a:pPr>
                <a:spcBef>
                  <a:spcPct val="0"/>
                </a:spcBef>
              </a:pPr>
              <a:t>6</a:t>
            </a:fld>
            <a:endParaRPr lang="cs-CZ" altLang="cs-CZ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2CDF3B-D3A7-40A3-8496-B9C3B544C27C}" type="slidenum">
              <a:rPr lang="cs-CZ" altLang="cs-CZ" smtClean="0"/>
              <a:pPr>
                <a:spcBef>
                  <a:spcPct val="0"/>
                </a:spcBef>
              </a:pPr>
              <a:t>7</a:t>
            </a:fld>
            <a:endParaRPr lang="cs-CZ" altLang="cs-CZ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EE8DF8-4BD2-475C-A3FB-59D79B810B43}" type="slidenum">
              <a:rPr lang="cs-CZ" altLang="cs-CZ" smtClean="0"/>
              <a:pPr>
                <a:spcBef>
                  <a:spcPct val="0"/>
                </a:spcBef>
              </a:pPr>
              <a:t>8</a:t>
            </a:fld>
            <a:endParaRPr lang="cs-CZ" altLang="cs-CZ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8E7185-256E-42A2-B115-15C97D76F347}" type="slidenum">
              <a:rPr lang="cs-CZ" altLang="cs-CZ" smtClean="0"/>
              <a:pPr>
                <a:spcBef>
                  <a:spcPct val="0"/>
                </a:spcBef>
              </a:pPr>
              <a:t>9</a:t>
            </a:fld>
            <a:endParaRPr lang="cs-CZ" altLang="cs-CZ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gradFill rotWithShape="1">
              <a:gsLst>
                <a:gs pos="0">
                  <a:srgbClr val="003399"/>
                </a:gs>
                <a:gs pos="100000">
                  <a:srgbClr val="99CC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sz="2400" smtClean="0">
                <a:latin typeface="Arial Unicode MS" pitchFamily="34" charset="-128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rgbClr val="0033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cs-CZ" altLang="cs-CZ" sz="2400" smtClean="0">
                  <a:latin typeface="Arial Unicode MS" pitchFamily="34" charset="-128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cs-CZ" altLang="cs-CZ" sz="2400" smtClean="0">
                  <a:latin typeface="Arial Unicode MS" pitchFamily="34" charset="-128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gradFill rotWithShape="1">
                <a:gsLst>
                  <a:gs pos="0">
                    <a:srgbClr val="99CCFF"/>
                  </a:gs>
                  <a:gs pos="50000">
                    <a:srgbClr val="003399"/>
                  </a:gs>
                  <a:gs pos="100000">
                    <a:srgbClr val="99CC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cs-CZ" altLang="cs-CZ" sz="2400" smtClean="0">
                  <a:latin typeface="Arial Unicode MS" pitchFamily="34" charset="-128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pic>
        <p:nvPicPr>
          <p:cNvPr id="13" name="Picture 16" descr="SZÚ Bez názvu modr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437" b="59055"/>
          <a:stretch>
            <a:fillRect/>
          </a:stretch>
        </p:blipFill>
        <p:spPr bwMode="auto">
          <a:xfrm>
            <a:off x="395288" y="1341438"/>
            <a:ext cx="1225550" cy="112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 lIns="91440" tIns="45720" rIns="91440" bIns="45720"/>
          <a:lstStyle>
            <a:lvl1pPr indent="215900">
              <a:defRPr>
                <a:solidFill>
                  <a:srgbClr val="003399"/>
                </a:solidFill>
              </a:defRPr>
            </a:lvl1pPr>
          </a:lstStyle>
          <a:p>
            <a:pPr lvl="0"/>
            <a:endParaRPr lang="cs-CZ" altLang="cs-CZ" noProof="0" smtClean="0"/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lIns="91440" tIns="45720" rIns="91440" bIns="45720" anchor="ctr"/>
          <a:lstStyle>
            <a:lvl1pPr marL="0" indent="215900" algn="ctr">
              <a:defRPr>
                <a:solidFill>
                  <a:srgbClr val="000000"/>
                </a:solidFill>
              </a:defRPr>
            </a:lvl1pPr>
          </a:lstStyle>
          <a:p>
            <a:pPr lvl="0"/>
            <a:endParaRPr lang="cs-CZ" altLang="cs-CZ" noProof="0" smtClean="0"/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250825" y="6237288"/>
            <a:ext cx="1905000" cy="457200"/>
          </a:xfrm>
        </p:spPr>
        <p:txBody>
          <a:bodyPr/>
          <a:lstStyle>
            <a:lvl1pPr algn="l">
              <a:defRPr sz="1000" b="0"/>
            </a:lvl1pPr>
          </a:lstStyle>
          <a:p>
            <a:pPr>
              <a:defRPr/>
            </a:pPr>
            <a:r>
              <a:rPr lang="cs-CZ" altLang="cs-CZ"/>
              <a:t>20. 9. 2018</a:t>
            </a:r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059113" y="6092825"/>
            <a:ext cx="4176712" cy="7651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b="1"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2372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DA04D-806A-4BC2-B32A-2F4956748F6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068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20. 9. 2018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57C5C-9C30-42A2-9A1A-932022650E5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3944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07175" y="188913"/>
            <a:ext cx="1997075" cy="576103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11188" y="188913"/>
            <a:ext cx="5843587" cy="57610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20. 9. 2018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30CBC-3543-49B6-AA79-D0F8CCB1C40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0701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360363" indent="-360363">
              <a:defRPr/>
            </a:lvl2pPr>
            <a:lvl3pPr marL="719138" indent="-358775">
              <a:defRPr/>
            </a:lvl3pPr>
            <a:lvl4pPr marL="1079500" indent="-360363">
              <a:defRPr/>
            </a:lvl4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20. 9. 2018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7DC4F-8317-4D31-8401-AF7D613FB8C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3444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20. 9. 2018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6309A-F90C-45BA-A869-ECBA302453B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1044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12775" y="981075"/>
            <a:ext cx="3881438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981075"/>
            <a:ext cx="3883025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20. 9. 2018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D866C-43D9-43D5-8C4F-EFA71FEE970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2054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20. 9. 2018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20204-9CBC-4477-A8F7-ACD5BEE25FD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8895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20. 9. 2018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10E56-6A7C-4C45-97C2-966BC50225B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95834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20. 9. 2018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F4927-803C-40D1-88F9-DDFD15B8F88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83646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20. 9. 2018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0C632-49F8-4CAF-9202-B06C3F677BA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94013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20. 9. 2018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3CC0A-B6B3-4EE5-824E-CF3E9DDE516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04656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609600" cy="487680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99C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 sz="2400" smtClean="0">
              <a:latin typeface="Arial Unicode MS" pitchFamily="34" charset="-128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 rot="10800000">
            <a:off x="0" y="6165850"/>
            <a:ext cx="8027988" cy="18256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50000">
                <a:srgbClr val="99CCFF"/>
              </a:gs>
              <a:gs pos="100000">
                <a:srgbClr val="0033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 sz="2400" smtClean="0">
              <a:latin typeface="Arial Unicode MS" pitchFamily="34" charset="-128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88913"/>
            <a:ext cx="799306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10800" rIns="18000" bIns="1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2775" y="981075"/>
            <a:ext cx="7916863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 b="1">
                <a:latin typeface="+mn-lt"/>
              </a:defRPr>
            </a:lvl1pPr>
          </a:lstStyle>
          <a:p>
            <a:pPr>
              <a:defRPr/>
            </a:pPr>
            <a:r>
              <a:rPr lang="cs-CZ" altLang="cs-CZ"/>
              <a:t>20. 9. 2018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24750" y="6400800"/>
            <a:ext cx="468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="1">
                <a:latin typeface="Arial Unicode MS" pitchFamily="34" charset="-128"/>
              </a:defRPr>
            </a:lvl1pPr>
          </a:lstStyle>
          <a:p>
            <a:pPr>
              <a:defRPr/>
            </a:pPr>
            <a:fld id="{12FAE7FA-14D0-4E87-A30B-5D95CA630A0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pic>
        <p:nvPicPr>
          <p:cNvPr id="1032" name="Picture 9" descr="SZÚ Bez názvu modrý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437" b="59055"/>
          <a:stretch>
            <a:fillRect/>
          </a:stretch>
        </p:blipFill>
        <p:spPr bwMode="auto">
          <a:xfrm>
            <a:off x="8161338" y="5957888"/>
            <a:ext cx="982662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10"/>
          <p:cNvSpPr>
            <a:spLocks noChangeArrowheads="1"/>
          </p:cNvSpPr>
          <p:nvPr/>
        </p:nvSpPr>
        <p:spPr bwMode="auto">
          <a:xfrm>
            <a:off x="3635375" y="6381750"/>
            <a:ext cx="2492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dirty="0" smtClean="0"/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53" r:id="rId2"/>
    <p:sldLayoutId id="214748376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90000"/>
        <a:buFont typeface="Wingdings" panose="05000000000000000000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24075" y="836613"/>
            <a:ext cx="6769100" cy="2209800"/>
          </a:xfrm>
        </p:spPr>
        <p:txBody>
          <a:bodyPr lIns="18000" tIns="10800" rIns="18000" bIns="10800"/>
          <a:lstStyle/>
          <a:p>
            <a:pPr indent="0" eaLnBrk="1" hangingPunct="1"/>
            <a:r>
              <a:rPr lang="cs-CZ" altLang="cs-CZ" smtClean="0"/>
              <a:t>Náhrada nebezpečných látek </a:t>
            </a:r>
            <a:br>
              <a:rPr lang="cs-CZ" altLang="cs-CZ" smtClean="0"/>
            </a:br>
            <a:r>
              <a:rPr lang="cs-CZ" altLang="cs-CZ" smtClean="0"/>
              <a:t>z hlediska vlivu na zdraví,  </a:t>
            </a:r>
            <a:br>
              <a:rPr lang="cs-CZ" altLang="cs-CZ" smtClean="0"/>
            </a:br>
            <a:r>
              <a:rPr lang="cs-CZ" altLang="cs-CZ" smtClean="0"/>
              <a:t>zaměřeno na přípravky na ochranu rostlin </a:t>
            </a:r>
            <a:endParaRPr lang="cs-CZ" altLang="cs-CZ" sz="32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Hornychová Mirka</a:t>
            </a:r>
          </a:p>
          <a:p>
            <a:pPr eaLnBrk="1" hangingPunct="1"/>
            <a:r>
              <a:rPr lang="cs-CZ" altLang="cs-CZ" b="1" smtClean="0"/>
              <a:t>Státní zdravotní ústav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003399"/>
              </a:buClr>
              <a:buSzPct val="90000"/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3903663-FE00-4CC0-B5A1-2A6EC4B7712C}" type="slidenum">
              <a:rPr lang="cs-CZ" altLang="cs-CZ" sz="1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cs-CZ" altLang="cs-CZ" sz="160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188913"/>
            <a:ext cx="8532812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400" spc="-40" dirty="0" smtClean="0">
                <a:solidFill>
                  <a:srgbClr val="0000FF"/>
                </a:solidFill>
              </a:rPr>
              <a:t>nařízení (ES) č. 1107/2009, o uvádění přípravků na ochranu </a:t>
            </a:r>
            <a:r>
              <a:rPr lang="cs-CZ" altLang="cs-CZ" sz="2400" dirty="0" smtClean="0">
                <a:solidFill>
                  <a:srgbClr val="0000FF"/>
                </a:solidFill>
              </a:rPr>
              <a:t>rostlin na trh </a:t>
            </a:r>
            <a:r>
              <a:rPr lang="cs-CZ" altLang="cs-CZ" sz="2000" dirty="0" smtClean="0">
                <a:solidFill>
                  <a:srgbClr val="0000FF"/>
                </a:solidFill>
              </a:rPr>
              <a:t>a o zrušení směrnic Rady 79/117/EHS a 91/414/EHS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981075"/>
            <a:ext cx="8137525" cy="5111750"/>
          </a:xfrm>
        </p:spPr>
        <p:txBody>
          <a:bodyPr/>
          <a:lstStyle/>
          <a:p>
            <a:pPr>
              <a:defRPr/>
            </a:pPr>
            <a:r>
              <a:rPr lang="cs-CZ" altLang="cs-CZ" sz="3200" b="1" dirty="0" smtClean="0"/>
              <a:t>cíl: </a:t>
            </a:r>
            <a:r>
              <a:rPr lang="cs-CZ" dirty="0" smtClean="0"/>
              <a:t>zajistit</a:t>
            </a:r>
            <a:r>
              <a:rPr lang="cs-CZ" dirty="0"/>
              <a:t>, </a:t>
            </a:r>
            <a:r>
              <a:rPr lang="cs-CZ" dirty="0" smtClean="0"/>
              <a:t>aby </a:t>
            </a:r>
            <a:r>
              <a:rPr lang="cs-CZ" dirty="0" smtClean="0">
                <a:solidFill>
                  <a:srgbClr val="0000FF"/>
                </a:solidFill>
              </a:rPr>
              <a:t>látky v </a:t>
            </a:r>
            <a:r>
              <a:rPr lang="cs-CZ" b="1" dirty="0" smtClean="0">
                <a:solidFill>
                  <a:srgbClr val="0000FF"/>
                </a:solidFill>
              </a:rPr>
              <a:t>přípravcích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  <a:r>
              <a:rPr lang="cs-CZ" b="1" dirty="0" smtClean="0">
                <a:solidFill>
                  <a:srgbClr val="0000FF"/>
                </a:solidFill>
              </a:rPr>
              <a:t>neměly </a:t>
            </a:r>
            <a:r>
              <a:rPr lang="cs-CZ" b="1" dirty="0">
                <a:solidFill>
                  <a:srgbClr val="0000FF"/>
                </a:solidFill>
              </a:rPr>
              <a:t>nepříznivé účinky </a:t>
            </a:r>
            <a:r>
              <a:rPr lang="cs-CZ" dirty="0">
                <a:solidFill>
                  <a:srgbClr val="0000FF"/>
                </a:solidFill>
              </a:rPr>
              <a:t>na zdraví lidí </a:t>
            </a:r>
            <a:r>
              <a:rPr lang="cs-CZ" dirty="0"/>
              <a:t>nebo zvířat ani na životní </a:t>
            </a:r>
            <a:r>
              <a:rPr lang="cs-CZ" dirty="0" smtClean="0"/>
              <a:t>prostředí</a:t>
            </a: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b="1" dirty="0" smtClean="0"/>
              <a:t>Nařízení </a:t>
            </a:r>
            <a:r>
              <a:rPr lang="cs-CZ" b="1" dirty="0" smtClean="0"/>
              <a:t>nebo jeho prováděcí nařízení stanovují </a:t>
            </a:r>
            <a:r>
              <a:rPr lang="cs-CZ" b="1" dirty="0" smtClean="0"/>
              <a:t>kritéria  </a:t>
            </a:r>
            <a:r>
              <a:rPr lang="cs-CZ" dirty="0" smtClean="0"/>
              <a:t>pro schválení/posouzení látek z nichž jsou přípravky </a:t>
            </a:r>
            <a:r>
              <a:rPr lang="cs-CZ" altLang="cs-CZ" spc="-40" dirty="0">
                <a:solidFill>
                  <a:schemeClr val="accent4"/>
                </a:solidFill>
              </a:rPr>
              <a:t>na ochranu </a:t>
            </a:r>
            <a:r>
              <a:rPr lang="cs-CZ" altLang="cs-CZ" dirty="0">
                <a:solidFill>
                  <a:schemeClr val="accent4"/>
                </a:solidFill>
              </a:rPr>
              <a:t>rostlin </a:t>
            </a:r>
            <a:r>
              <a:rPr lang="cs-CZ" altLang="cs-CZ" dirty="0" smtClean="0">
                <a:solidFill>
                  <a:schemeClr val="accent4"/>
                </a:solidFill>
              </a:rPr>
              <a:t>(POR) </a:t>
            </a:r>
            <a:r>
              <a:rPr lang="cs-CZ" dirty="0" smtClean="0"/>
              <a:t>složeny </a:t>
            </a:r>
          </a:p>
          <a:p>
            <a:pPr indent="19050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cs-CZ" dirty="0" smtClean="0">
                <a:solidFill>
                  <a:srgbClr val="0000FF"/>
                </a:solidFill>
              </a:rPr>
              <a:t> účinné látky</a:t>
            </a:r>
            <a:r>
              <a:rPr lang="cs-CZ" dirty="0" smtClean="0"/>
              <a:t> </a:t>
            </a:r>
            <a:endParaRPr lang="cs-CZ" dirty="0"/>
          </a:p>
          <a:p>
            <a:pPr indent="19050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 </a:t>
            </a:r>
            <a:r>
              <a:rPr lang="cs-CZ" dirty="0">
                <a:solidFill>
                  <a:srgbClr val="0000FF"/>
                </a:solidFill>
              </a:rPr>
              <a:t>formulační přísady</a:t>
            </a:r>
          </a:p>
          <a:p>
            <a:pPr indent="19050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cs-CZ" dirty="0" smtClean="0">
                <a:solidFill>
                  <a:srgbClr val="0000FF"/>
                </a:solidFill>
              </a:rPr>
              <a:t> safenery </a:t>
            </a:r>
            <a:r>
              <a:rPr lang="cs-CZ" dirty="0">
                <a:solidFill>
                  <a:srgbClr val="0000FF"/>
                </a:solidFill>
              </a:rPr>
              <a:t>a </a:t>
            </a:r>
            <a:r>
              <a:rPr lang="cs-CZ" dirty="0" smtClean="0">
                <a:solidFill>
                  <a:srgbClr val="0000FF"/>
                </a:solidFill>
              </a:rPr>
              <a:t>synergenty</a:t>
            </a:r>
          </a:p>
          <a:p>
            <a:pPr marL="0" indent="0">
              <a:spcBef>
                <a:spcPts val="0"/>
              </a:spcBef>
              <a:defRPr/>
            </a:pPr>
            <a:r>
              <a:rPr lang="cs-CZ" b="1" dirty="0" smtClean="0"/>
              <a:t>stanovuje pravidla</a:t>
            </a:r>
            <a:r>
              <a:rPr lang="cs-CZ" dirty="0" smtClean="0"/>
              <a:t> týkající se </a:t>
            </a:r>
            <a:r>
              <a:rPr lang="cs-CZ" dirty="0" err="1" smtClean="0">
                <a:solidFill>
                  <a:srgbClr val="0000FF"/>
                </a:solidFill>
              </a:rPr>
              <a:t>adjuvantů</a:t>
            </a:r>
            <a:endParaRPr lang="cs-CZ" dirty="0" smtClean="0">
              <a:solidFill>
                <a:srgbClr val="0000FF"/>
              </a:solidFill>
            </a:endParaRPr>
          </a:p>
          <a:p>
            <a:pPr marL="0" indent="0">
              <a:spcBef>
                <a:spcPts val="0"/>
              </a:spcBef>
              <a:defRPr/>
            </a:pPr>
            <a:endParaRPr lang="cs-CZ" dirty="0" smtClean="0">
              <a:solidFill>
                <a:srgbClr val="0000FF"/>
              </a:solidFill>
            </a:endParaRPr>
          </a:p>
          <a:p>
            <a:pPr marL="0" indent="0">
              <a:spcBef>
                <a:spcPts val="0"/>
              </a:spcBef>
              <a:defRPr/>
            </a:pPr>
            <a:endParaRPr lang="cs-CZ" altLang="cs-CZ" dirty="0" smtClean="0"/>
          </a:p>
          <a:p>
            <a:pPr algn="ctr" eaLnBrk="1" hangingPunct="1">
              <a:spcBef>
                <a:spcPct val="0"/>
              </a:spcBef>
              <a:defRPr/>
            </a:pPr>
            <a:endParaRPr lang="cs-CZ" altLang="cs-CZ" b="1" dirty="0" smtClean="0">
              <a:solidFill>
                <a:srgbClr val="0000FF"/>
              </a:solidFill>
            </a:endParaRPr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r>
              <a:rPr lang="cs-CZ" altLang="cs-CZ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003399"/>
              </a:buClr>
              <a:buSzPct val="90000"/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EF24A19-EC9E-4FCA-8F95-5D44C29FB57F}" type="slidenum">
              <a:rPr lang="cs-CZ" altLang="cs-CZ" sz="1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cs-CZ" altLang="cs-CZ" sz="160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30238" y="0"/>
            <a:ext cx="8532812" cy="647700"/>
          </a:xfrm>
        </p:spPr>
        <p:txBody>
          <a:bodyPr/>
          <a:lstStyle/>
          <a:p>
            <a:pPr eaLnBrk="1" hangingPunct="1"/>
            <a:r>
              <a:rPr lang="cs-CZ" altLang="cs-CZ" sz="2600" smtClean="0">
                <a:solidFill>
                  <a:srgbClr val="0000FF"/>
                </a:solidFill>
              </a:rPr>
              <a:t>definice účinných látek, safenerů, synergentů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163" y="585788"/>
            <a:ext cx="8424862" cy="5184775"/>
          </a:xfrm>
        </p:spPr>
        <p:txBody>
          <a:bodyPr/>
          <a:lstStyle/>
          <a:p>
            <a:pPr marL="87313" indent="-87313">
              <a:spcBef>
                <a:spcPts val="0"/>
              </a:spcBef>
              <a:defRPr/>
            </a:pPr>
            <a:r>
              <a:rPr lang="cs-CZ" b="1" dirty="0" smtClean="0">
                <a:solidFill>
                  <a:srgbClr val="0000FF"/>
                </a:solidFill>
              </a:rPr>
              <a:t>účinná látka </a:t>
            </a:r>
            <a:r>
              <a:rPr lang="cs-CZ" dirty="0" smtClean="0">
                <a:solidFill>
                  <a:srgbClr val="0000FF"/>
                </a:solidFill>
              </a:rPr>
              <a:t>– </a:t>
            </a:r>
            <a:r>
              <a:rPr lang="cs-CZ" dirty="0">
                <a:solidFill>
                  <a:schemeClr val="accent4"/>
                </a:solidFill>
              </a:rPr>
              <a:t>chemická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  <a:r>
              <a:rPr lang="cs-CZ" dirty="0" smtClean="0">
                <a:solidFill>
                  <a:schemeClr val="accent4"/>
                </a:solidFill>
              </a:rPr>
              <a:t>látka/mikroorganismus, které mají obecný nebo specifický účinek proti škodlivým organismům, na rostliny, části rostlin nebo rostlinné produkty</a:t>
            </a:r>
          </a:p>
          <a:p>
            <a:pPr marL="87313" indent="-87313">
              <a:spcBef>
                <a:spcPts val="0"/>
              </a:spcBef>
              <a:defRPr/>
            </a:pPr>
            <a:r>
              <a:rPr lang="cs-CZ" dirty="0" err="1" smtClean="0">
                <a:solidFill>
                  <a:srgbClr val="0000FF"/>
                </a:solidFill>
              </a:rPr>
              <a:t>synergenty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  <a:r>
              <a:rPr lang="cs-CZ" dirty="0" smtClean="0">
                <a:solidFill>
                  <a:srgbClr val="0000FF"/>
                </a:solidFill>
              </a:rPr>
              <a:t>- </a:t>
            </a:r>
            <a:r>
              <a:rPr lang="cs-CZ" dirty="0" smtClean="0"/>
              <a:t>podporují účinnost účinných </a:t>
            </a:r>
            <a:r>
              <a:rPr lang="cs-CZ" dirty="0"/>
              <a:t>látek v </a:t>
            </a:r>
            <a:r>
              <a:rPr lang="cs-CZ" dirty="0" smtClean="0"/>
              <a:t>POR</a:t>
            </a:r>
            <a:endParaRPr lang="cs-CZ" dirty="0">
              <a:solidFill>
                <a:srgbClr val="0000FF"/>
              </a:solidFill>
            </a:endParaRPr>
          </a:p>
          <a:p>
            <a:pPr marL="87313" indent="-87313">
              <a:spcBef>
                <a:spcPts val="0"/>
              </a:spcBef>
              <a:defRPr/>
            </a:pPr>
            <a:r>
              <a:rPr lang="cs-CZ" dirty="0" err="1">
                <a:solidFill>
                  <a:srgbClr val="0000FF"/>
                </a:solidFill>
              </a:rPr>
              <a:t>safenery</a:t>
            </a:r>
            <a:r>
              <a:rPr lang="cs-CZ" dirty="0">
                <a:solidFill>
                  <a:srgbClr val="0000FF"/>
                </a:solidFill>
              </a:rPr>
              <a:t> - </a:t>
            </a:r>
            <a:r>
              <a:rPr lang="cs-CZ" dirty="0"/>
              <a:t>potlačují či snižují fytotoxické účinky POR </a:t>
            </a:r>
          </a:p>
          <a:p>
            <a:pPr marL="87313" indent="-87313">
              <a:spcBef>
                <a:spcPts val="0"/>
              </a:spcBef>
              <a:defRPr/>
            </a:pPr>
            <a:r>
              <a:rPr lang="cs-CZ" dirty="0" smtClean="0">
                <a:solidFill>
                  <a:srgbClr val="0000FF"/>
                </a:solidFill>
              </a:rPr>
              <a:t>formulační </a:t>
            </a:r>
            <a:r>
              <a:rPr lang="cs-CZ" dirty="0" smtClean="0">
                <a:solidFill>
                  <a:srgbClr val="0000FF"/>
                </a:solidFill>
              </a:rPr>
              <a:t>přísady - </a:t>
            </a:r>
            <a:r>
              <a:rPr lang="cs-CZ" dirty="0" smtClean="0"/>
              <a:t>rozpouštědlo</a:t>
            </a:r>
            <a:r>
              <a:rPr lang="cs-CZ" dirty="0" smtClean="0"/>
              <a:t>, smáčedlo, zahušťovadlo, </a:t>
            </a:r>
            <a:r>
              <a:rPr lang="cs-CZ" dirty="0" err="1" smtClean="0"/>
              <a:t>odpěňovadlo</a:t>
            </a:r>
            <a:r>
              <a:rPr lang="cs-CZ" dirty="0" smtClean="0"/>
              <a:t>, emulgátor, </a:t>
            </a:r>
            <a:r>
              <a:rPr lang="cs-CZ" dirty="0" err="1" smtClean="0"/>
              <a:t>konzervans</a:t>
            </a:r>
            <a:r>
              <a:rPr lang="cs-CZ" dirty="0" smtClean="0"/>
              <a:t>, …</a:t>
            </a:r>
            <a:endParaRPr lang="cs-CZ" dirty="0" smtClean="0"/>
          </a:p>
          <a:p>
            <a:pPr marL="87313" indent="-87313">
              <a:spcBef>
                <a:spcPts val="0"/>
              </a:spcBef>
              <a:defRPr/>
            </a:pPr>
            <a:r>
              <a:rPr lang="cs-CZ" dirty="0">
                <a:solidFill>
                  <a:srgbClr val="0000FF"/>
                </a:solidFill>
              </a:rPr>
              <a:t>a</a:t>
            </a:r>
            <a:r>
              <a:rPr lang="cs-CZ" dirty="0" smtClean="0">
                <a:solidFill>
                  <a:srgbClr val="0000FF"/>
                </a:solidFill>
              </a:rPr>
              <a:t>djuvant</a:t>
            </a:r>
            <a:r>
              <a:rPr lang="cs-CZ" dirty="0" smtClean="0">
                <a:solidFill>
                  <a:srgbClr val="0000FF"/>
                </a:solidFill>
              </a:rPr>
              <a:t> - </a:t>
            </a:r>
            <a:r>
              <a:rPr lang="cs-CZ" dirty="0"/>
              <a:t>se </a:t>
            </a:r>
            <a:r>
              <a:rPr lang="cs-CZ" dirty="0" smtClean="0"/>
              <a:t>mísí těsně </a:t>
            </a:r>
            <a:r>
              <a:rPr lang="cs-CZ" dirty="0"/>
              <a:t>před aplikací s POR </a:t>
            </a:r>
            <a:r>
              <a:rPr lang="cs-CZ" dirty="0" smtClean="0"/>
              <a:t>zvyšuje jeho účinnost</a:t>
            </a:r>
            <a:endParaRPr lang="cs-CZ" dirty="0" smtClean="0"/>
          </a:p>
          <a:p>
            <a:pPr marL="87313" indent="-87313">
              <a:spcBef>
                <a:spcPts val="0"/>
              </a:spcBef>
              <a:defRPr/>
            </a:pPr>
            <a:endParaRPr lang="cs-CZ" dirty="0" smtClean="0">
              <a:solidFill>
                <a:srgbClr val="0000FF"/>
              </a:solidFill>
            </a:endParaRPr>
          </a:p>
          <a:p>
            <a:pPr marL="87313" indent="-87313">
              <a:spcBef>
                <a:spcPts val="0"/>
              </a:spcBef>
              <a:defRPr/>
            </a:pPr>
            <a:r>
              <a:rPr lang="cs-CZ" dirty="0" smtClean="0">
                <a:solidFill>
                  <a:srgbClr val="0000FF"/>
                </a:solidFill>
              </a:rPr>
              <a:t>reziduum </a:t>
            </a:r>
            <a:r>
              <a:rPr lang="cs-CZ" dirty="0" smtClean="0">
                <a:solidFill>
                  <a:srgbClr val="0000FF"/>
                </a:solidFill>
              </a:rPr>
              <a:t>- </a:t>
            </a:r>
            <a:r>
              <a:rPr lang="cs-CZ" dirty="0"/>
              <a:t>účinné </a:t>
            </a:r>
            <a:r>
              <a:rPr lang="cs-CZ" dirty="0" smtClean="0"/>
              <a:t>látky, </a:t>
            </a:r>
            <a:r>
              <a:rPr lang="cs-CZ" dirty="0" smtClean="0"/>
              <a:t>jejich </a:t>
            </a:r>
            <a:r>
              <a:rPr lang="cs-CZ" dirty="0"/>
              <a:t>metabolity a reakční a rozkladné </a:t>
            </a:r>
            <a:r>
              <a:rPr lang="cs-CZ" dirty="0" smtClean="0"/>
              <a:t>produkty, které přímo nebo nepřímo přechází z </a:t>
            </a:r>
            <a:r>
              <a:rPr lang="cs-CZ" dirty="0"/>
              <a:t>ošetřených plodin </a:t>
            </a:r>
            <a:r>
              <a:rPr lang="cs-CZ" dirty="0" smtClean="0"/>
              <a:t>do </a:t>
            </a:r>
            <a:r>
              <a:rPr lang="cs-CZ" dirty="0"/>
              <a:t>produktů určených k potravinářským </a:t>
            </a:r>
            <a:r>
              <a:rPr lang="cs-CZ" dirty="0" smtClean="0"/>
              <a:t>účelům</a:t>
            </a:r>
            <a:endParaRPr lang="cs-CZ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003399"/>
              </a:buClr>
              <a:buSzPct val="90000"/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4F67670-9F3D-498E-A87D-8813E5B941F7}" type="slidenum">
              <a:rPr lang="cs-CZ" altLang="cs-CZ" sz="1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cs-CZ" altLang="cs-CZ" sz="160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188913"/>
            <a:ext cx="8532812" cy="647700"/>
          </a:xfrm>
        </p:spPr>
        <p:txBody>
          <a:bodyPr/>
          <a:lstStyle/>
          <a:p>
            <a:pPr eaLnBrk="1" hangingPunct="1"/>
            <a:r>
              <a:rPr lang="cs-CZ" altLang="cs-CZ" sz="2500" smtClean="0">
                <a:solidFill>
                  <a:srgbClr val="0000FF"/>
                </a:solidFill>
              </a:rPr>
              <a:t>Kritéria pro schválení účinných látek, safenerů, synergentů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765175"/>
            <a:ext cx="8137525" cy="5400675"/>
          </a:xfrm>
        </p:spPr>
        <p:txBody>
          <a:bodyPr/>
          <a:lstStyle/>
          <a:p>
            <a:pPr marL="361950" indent="-361950">
              <a:buFont typeface="Wingdings" panose="05000000000000000000" pitchFamily="2" charset="2"/>
              <a:buAutoNum type="arabicPeriod"/>
              <a:defRPr/>
            </a:pPr>
            <a:r>
              <a:rPr lang="cs-CZ" altLang="cs-CZ" b="1" dirty="0" smtClean="0"/>
              <a:t>krok</a:t>
            </a:r>
          </a:p>
          <a:p>
            <a:pPr marL="0" indent="0">
              <a:spcBef>
                <a:spcPts val="0"/>
              </a:spcBef>
              <a:tabLst>
                <a:tab pos="361950" algn="l"/>
              </a:tabLst>
              <a:defRPr/>
            </a:pPr>
            <a:r>
              <a:rPr lang="cs-CZ" dirty="0" smtClean="0"/>
              <a:t>Jsou </a:t>
            </a:r>
            <a:r>
              <a:rPr lang="cs-CZ" dirty="0"/>
              <a:t>splněna kritéria pro </a:t>
            </a:r>
            <a:r>
              <a:rPr lang="cs-CZ" dirty="0" smtClean="0"/>
              <a:t>schválení (příloh II)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361950" algn="l"/>
              </a:tabLst>
              <a:defRPr/>
            </a:pPr>
            <a:r>
              <a:rPr lang="cs-CZ" sz="2200" dirty="0" smtClean="0"/>
              <a:t>není klasifikován jako mutagen kategorie 1A či 1B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361950" algn="l"/>
              </a:tabLst>
              <a:defRPr/>
            </a:pPr>
            <a:r>
              <a:rPr lang="cs-CZ" sz="2200" dirty="0" smtClean="0"/>
              <a:t>není </a:t>
            </a:r>
            <a:r>
              <a:rPr lang="cs-CZ" sz="2200" dirty="0"/>
              <a:t>klasifikován jako karcinogen kategorie 1A či </a:t>
            </a:r>
            <a:r>
              <a:rPr lang="cs-CZ" sz="2200" dirty="0" smtClean="0"/>
              <a:t>1B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361950" algn="l"/>
              </a:tabLst>
              <a:defRPr/>
            </a:pPr>
            <a:r>
              <a:rPr lang="cs-CZ" sz="2200" spc="-40" dirty="0" smtClean="0"/>
              <a:t>není </a:t>
            </a:r>
            <a:r>
              <a:rPr lang="cs-CZ" sz="2200" spc="-40" dirty="0"/>
              <a:t>klasifikován jako toxický pro reprodukci kategorie 1A či </a:t>
            </a:r>
            <a:r>
              <a:rPr lang="cs-CZ" sz="2200" spc="-40" dirty="0" smtClean="0"/>
              <a:t>1B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361950" algn="l"/>
              </a:tabLst>
              <a:defRPr/>
            </a:pPr>
            <a:r>
              <a:rPr lang="cs-CZ" sz="2200" spc="-50" dirty="0" smtClean="0"/>
              <a:t>nepovažují </a:t>
            </a:r>
            <a:r>
              <a:rPr lang="cs-CZ" sz="2200" spc="-50" dirty="0"/>
              <a:t>se za látku narušující činnost endokrinního systému </a:t>
            </a:r>
            <a:r>
              <a:rPr lang="cs-CZ" sz="2200" spc="-50" dirty="0" smtClean="0"/>
              <a:t> (</a:t>
            </a:r>
            <a:r>
              <a:rPr lang="cs-CZ" sz="2200" spc="-50" dirty="0"/>
              <a:t>a vystavení lidí v reálných podmínkách použití zanedbatelné)</a:t>
            </a:r>
          </a:p>
          <a:p>
            <a:pPr marL="0" indent="0">
              <a:spcBef>
                <a:spcPts val="0"/>
              </a:spcBef>
              <a:defRPr/>
            </a:pPr>
            <a:r>
              <a:rPr lang="cs-CZ" dirty="0" smtClean="0">
                <a:solidFill>
                  <a:srgbClr val="0000FF"/>
                </a:solidFill>
              </a:rPr>
              <a:t>2.</a:t>
            </a:r>
            <a:r>
              <a:rPr lang="cs-CZ" altLang="cs-CZ" b="1" dirty="0" smtClean="0"/>
              <a:t> krok</a:t>
            </a:r>
          </a:p>
          <a:p>
            <a:pPr marL="0" indent="0">
              <a:spcBef>
                <a:spcPts val="0"/>
              </a:spcBef>
              <a:tabLst>
                <a:tab pos="361950" algn="l"/>
              </a:tabLst>
              <a:defRPr/>
            </a:pPr>
            <a:r>
              <a:rPr lang="cs-CZ" dirty="0" smtClean="0"/>
              <a:t>	Jsou splněna ostatní kritéria?</a:t>
            </a:r>
          </a:p>
          <a:p>
            <a:pPr marL="0" indent="0">
              <a:spcBef>
                <a:spcPts val="0"/>
              </a:spcBef>
              <a:tabLst>
                <a:tab pos="361950" algn="l"/>
              </a:tabLst>
              <a:defRPr/>
            </a:pPr>
            <a:r>
              <a:rPr lang="cs-CZ" b="1" dirty="0" smtClean="0"/>
              <a:t>rezidua</a:t>
            </a:r>
            <a:r>
              <a:rPr lang="cs-CZ" dirty="0" smtClean="0"/>
              <a:t> účinné </a:t>
            </a:r>
            <a:r>
              <a:rPr lang="cs-CZ" dirty="0"/>
              <a:t>látky, safeneru či synergentu v potravinách a krmivech </a:t>
            </a:r>
            <a:r>
              <a:rPr lang="cs-CZ" dirty="0" smtClean="0"/>
              <a:t>nepřekračují maximální limit </a:t>
            </a:r>
            <a:r>
              <a:rPr lang="cs-CZ" dirty="0"/>
              <a:t>reziduí </a:t>
            </a:r>
            <a:r>
              <a:rPr lang="cs-CZ" dirty="0" smtClean="0">
                <a:solidFill>
                  <a:srgbClr val="0000FF"/>
                </a:solidFill>
              </a:rPr>
              <a:t>(MLR) </a:t>
            </a:r>
            <a:r>
              <a:rPr lang="cs-CZ" dirty="0" smtClean="0"/>
              <a:t>stanovený nařízením </a:t>
            </a:r>
            <a:r>
              <a:rPr lang="cs-CZ" dirty="0"/>
              <a:t>(ES) č. 396/2005</a:t>
            </a:r>
            <a:r>
              <a:rPr lang="cs-CZ" dirty="0" smtClean="0"/>
              <a:t> </a:t>
            </a:r>
            <a:endParaRPr lang="cs-CZ" dirty="0" smtClean="0">
              <a:solidFill>
                <a:schemeClr val="accent4"/>
              </a:solidFill>
            </a:endParaRPr>
          </a:p>
          <a:p>
            <a:pPr marL="0" indent="0">
              <a:spcBef>
                <a:spcPts val="600"/>
              </a:spcBef>
              <a:defRPr/>
            </a:pPr>
            <a:r>
              <a:rPr lang="cs-CZ" b="1" dirty="0" smtClean="0">
                <a:solidFill>
                  <a:schemeClr val="accent4"/>
                </a:solidFill>
              </a:rPr>
              <a:t>rezidua</a:t>
            </a:r>
            <a:r>
              <a:rPr lang="cs-CZ" dirty="0" smtClean="0">
                <a:solidFill>
                  <a:schemeClr val="accent4"/>
                </a:solidFill>
              </a:rPr>
              <a:t> </a:t>
            </a:r>
            <a:r>
              <a:rPr lang="cs-CZ" dirty="0" smtClean="0"/>
              <a:t>vzniklá po aplikaci nemají mít škodlivý účinek na lidské zdraví ani na podzemní vody 	</a:t>
            </a:r>
            <a:endParaRPr lang="cs-CZ" altLang="cs-CZ" dirty="0" smtClean="0"/>
          </a:p>
          <a:p>
            <a:pPr algn="ctr" eaLnBrk="1" hangingPunct="1">
              <a:spcBef>
                <a:spcPct val="0"/>
              </a:spcBef>
              <a:defRPr/>
            </a:pPr>
            <a:endParaRPr lang="cs-CZ" altLang="cs-CZ" b="1" dirty="0" smtClean="0">
              <a:solidFill>
                <a:srgbClr val="0000FF"/>
              </a:solidFill>
            </a:endParaRPr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r>
              <a:rPr lang="cs-CZ" altLang="cs-CZ" dirty="0" smtClean="0"/>
              <a:t> </a:t>
            </a:r>
          </a:p>
        </p:txBody>
      </p:sp>
      <p:sp>
        <p:nvSpPr>
          <p:cNvPr id="2" name="Pravá složená závorka 1"/>
          <p:cNvSpPr/>
          <p:nvPr/>
        </p:nvSpPr>
        <p:spPr>
          <a:xfrm>
            <a:off x="8535988" y="1557338"/>
            <a:ext cx="576262" cy="863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b="1" dirty="0">
                <a:solidFill>
                  <a:srgbClr val="0000FF"/>
                </a:solidFill>
              </a:rPr>
              <a:t>CMR</a:t>
            </a:r>
          </a:p>
          <a:p>
            <a:pPr algn="ctr" eaLnBrk="1" hangingPunct="1"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003399"/>
              </a:buClr>
              <a:buSzPct val="90000"/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3480A02-AA0C-43C6-876A-E2588BD64DAE}" type="slidenum">
              <a:rPr lang="cs-CZ" altLang="cs-CZ" sz="1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cs-CZ" altLang="cs-CZ" sz="160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188913"/>
            <a:ext cx="8532812" cy="647700"/>
          </a:xfrm>
        </p:spPr>
        <p:txBody>
          <a:bodyPr/>
          <a:lstStyle/>
          <a:p>
            <a:pPr eaLnBrk="1" hangingPunct="1"/>
            <a:r>
              <a:rPr lang="cs-CZ" altLang="cs-CZ" sz="2400" dirty="0" smtClean="0">
                <a:solidFill>
                  <a:srgbClr val="0000FF"/>
                </a:solidFill>
              </a:rPr>
              <a:t>Kritéria pro schválení účinných látek, safenerů, synergentů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196751"/>
            <a:ext cx="8137525" cy="4680173"/>
          </a:xfrm>
        </p:spPr>
        <p:txBody>
          <a:bodyPr/>
          <a:lstStyle/>
          <a:p>
            <a:pPr marL="0" indent="0">
              <a:spcBef>
                <a:spcPts val="0"/>
              </a:spcBef>
              <a:defRPr/>
            </a:pPr>
            <a:r>
              <a:rPr lang="cs-CZ" altLang="cs-CZ" dirty="0" smtClean="0">
                <a:solidFill>
                  <a:srgbClr val="0000FF"/>
                </a:solidFill>
              </a:rPr>
              <a:t>V dokumentaci </a:t>
            </a:r>
            <a:r>
              <a:rPr lang="cs-CZ" dirty="0" smtClean="0">
                <a:solidFill>
                  <a:srgbClr val="0000FF"/>
                </a:solidFill>
              </a:rPr>
              <a:t>musí </a:t>
            </a:r>
            <a:r>
              <a:rPr lang="cs-CZ" dirty="0" smtClean="0"/>
              <a:t>být </a:t>
            </a:r>
            <a:r>
              <a:rPr lang="cs-CZ" dirty="0"/>
              <a:t>informace, aby bylo možné </a:t>
            </a:r>
            <a:r>
              <a:rPr lang="cs-CZ" dirty="0" smtClean="0"/>
              <a:t>určit:</a:t>
            </a:r>
            <a:endParaRPr lang="cs-CZ" dirty="0" smtClean="0">
              <a:solidFill>
                <a:srgbClr val="0000FF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přijatelný </a:t>
            </a:r>
            <a:r>
              <a:rPr lang="cs-CZ" dirty="0"/>
              <a:t>denní příjem (ADI), </a:t>
            </a:r>
            <a:endParaRPr lang="cs-CZ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akutní </a:t>
            </a:r>
            <a:r>
              <a:rPr lang="cs-CZ" dirty="0"/>
              <a:t>referenční dávku (ARfD</a:t>
            </a:r>
            <a:r>
              <a:rPr lang="cs-CZ" dirty="0" smtClean="0"/>
              <a:t>)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přijatelnou </a:t>
            </a:r>
            <a:r>
              <a:rPr lang="cs-CZ" dirty="0"/>
              <a:t>úroveň expozice obsluhy (AOEL</a:t>
            </a:r>
            <a:r>
              <a:rPr lang="cs-CZ" dirty="0" smtClean="0"/>
              <a:t>)</a:t>
            </a:r>
            <a:endParaRPr lang="cs-CZ" altLang="cs-CZ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definice </a:t>
            </a:r>
            <a:r>
              <a:rPr lang="cs-CZ" dirty="0" smtClean="0"/>
              <a:t>rezidua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rezidua </a:t>
            </a:r>
            <a:r>
              <a:rPr lang="cs-CZ" dirty="0"/>
              <a:t>v potravinách a krmivech</a:t>
            </a:r>
            <a:r>
              <a:rPr lang="cs-CZ" dirty="0" smtClean="0"/>
              <a:t>,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zda </a:t>
            </a:r>
            <a:r>
              <a:rPr lang="cs-CZ" dirty="0"/>
              <a:t>se rezidua vyskytují po ošetření plodiny i v následných plodinách</a:t>
            </a:r>
            <a:r>
              <a:rPr lang="cs-CZ" dirty="0" smtClean="0"/>
              <a:t>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odpovídající </a:t>
            </a:r>
            <a:r>
              <a:rPr lang="cs-CZ" dirty="0"/>
              <a:t>hladinu reziduí </a:t>
            </a:r>
            <a:r>
              <a:rPr lang="cs-CZ" dirty="0" smtClean="0"/>
              <a:t>po zpracování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003399"/>
              </a:buClr>
              <a:buSzPct val="90000"/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13136DD-EB64-4710-A4FB-082A8DC19094}" type="slidenum">
              <a:rPr lang="cs-CZ" altLang="cs-CZ" sz="1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cs-CZ" altLang="cs-CZ" sz="160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188913"/>
            <a:ext cx="8532812" cy="431800"/>
          </a:xfrm>
        </p:spPr>
        <p:txBody>
          <a:bodyPr/>
          <a:lstStyle/>
          <a:p>
            <a:pPr eaLnBrk="1" hangingPunct="1"/>
            <a:r>
              <a:rPr lang="cs-CZ" altLang="cs-CZ" smtClean="0">
                <a:solidFill>
                  <a:srgbClr val="0000FF"/>
                </a:solidFill>
              </a:rPr>
              <a:t>účinné látky, které se mají nahradit  čl. 24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09625"/>
            <a:ext cx="8532813" cy="5211763"/>
          </a:xfrm>
        </p:spPr>
        <p:txBody>
          <a:bodyPr/>
          <a:lstStyle/>
          <a:p>
            <a:pPr marL="0" indent="0">
              <a:spcBef>
                <a:spcPts val="600"/>
              </a:spcBef>
              <a:defRPr/>
            </a:pPr>
            <a:r>
              <a:rPr lang="cs-CZ" sz="2200" dirty="0" smtClean="0"/>
              <a:t>seznam schválených účinných látek (nařízení (EU) č. 540/2011) a seznam </a:t>
            </a:r>
            <a:r>
              <a:rPr lang="cs-CZ" sz="2200" dirty="0"/>
              <a:t>látek, které se mají </a:t>
            </a:r>
            <a:r>
              <a:rPr lang="cs-CZ" sz="2200" dirty="0" smtClean="0"/>
              <a:t>nahradit (nařízení (EU) 2015/408), </a:t>
            </a:r>
          </a:p>
          <a:p>
            <a:pPr marL="0" indent="0">
              <a:spcBef>
                <a:spcPts val="600"/>
              </a:spcBef>
              <a:defRPr/>
            </a:pPr>
            <a:r>
              <a:rPr lang="cs-CZ" sz="2200" dirty="0" smtClean="0"/>
              <a:t>Účinná látka, se má nahradit, pokud </a:t>
            </a:r>
            <a:r>
              <a:rPr lang="cs-CZ" sz="2200" dirty="0"/>
              <a:t>splňuje jedno nebo více </a:t>
            </a:r>
            <a:r>
              <a:rPr lang="cs-CZ" sz="2200" dirty="0" smtClean="0"/>
              <a:t>stanovených kritérií v příloze II nařízení (ES) č. </a:t>
            </a:r>
            <a:r>
              <a:rPr lang="cs-CZ" sz="2200" dirty="0" smtClean="0"/>
              <a:t>1107/2009 –</a:t>
            </a:r>
            <a:r>
              <a:rPr lang="cs-CZ" sz="2200" spc="-50" dirty="0" smtClean="0"/>
              <a:t> jejich hodnoty jsou</a:t>
            </a:r>
            <a:r>
              <a:rPr lang="cs-CZ" sz="2200" dirty="0" smtClean="0"/>
              <a:t> </a:t>
            </a:r>
            <a:r>
              <a:rPr lang="cs-CZ" sz="2200" dirty="0"/>
              <a:t>výrazně nižší než u většiny schválených účinných </a:t>
            </a:r>
            <a:r>
              <a:rPr lang="cs-CZ" sz="2200" dirty="0" smtClean="0"/>
              <a:t>látek</a:t>
            </a:r>
          </a:p>
          <a:p>
            <a:pPr marL="177800" indent="-1778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cs-CZ" sz="2200" dirty="0" smtClean="0"/>
              <a:t> </a:t>
            </a:r>
            <a:r>
              <a:rPr lang="cs-CZ" sz="2200" spc="-60" dirty="0" smtClean="0"/>
              <a:t>přijatelný denní příjem (ADI) – </a:t>
            </a:r>
            <a:r>
              <a:rPr lang="cs-CZ" sz="2200" spc="-60" dirty="0" err="1" smtClean="0">
                <a:solidFill>
                  <a:srgbClr val="0000FF"/>
                </a:solidFill>
              </a:rPr>
              <a:t>sulkotrion</a:t>
            </a:r>
            <a:r>
              <a:rPr lang="cs-CZ" sz="2200" spc="-60" dirty="0" smtClean="0"/>
              <a:t> (ADI 0,0004 mg/kg </a:t>
            </a:r>
            <a:r>
              <a:rPr lang="cs-CZ" sz="2200" spc="-60" dirty="0" err="1" smtClean="0"/>
              <a:t>bw</a:t>
            </a:r>
            <a:r>
              <a:rPr lang="cs-CZ" sz="2200" spc="-60" dirty="0" smtClean="0"/>
              <a:t>/</a:t>
            </a:r>
            <a:r>
              <a:rPr lang="cs-CZ" sz="2200" spc="-60" dirty="0" err="1" smtClean="0"/>
              <a:t>day</a:t>
            </a:r>
            <a:r>
              <a:rPr lang="cs-CZ" sz="2200" spc="-60" dirty="0" smtClean="0"/>
              <a:t>) </a:t>
            </a:r>
          </a:p>
          <a:p>
            <a:pPr marL="174625" indent="-174625"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271463" algn="l"/>
              </a:tabLst>
              <a:defRPr/>
            </a:pPr>
            <a:r>
              <a:rPr lang="cs-CZ" sz="2200" spc="-50" dirty="0" smtClean="0"/>
              <a:t> </a:t>
            </a:r>
            <a:r>
              <a:rPr lang="cs-CZ" sz="2200" spc="-50" dirty="0" smtClean="0"/>
              <a:t>přijatelná </a:t>
            </a:r>
            <a:r>
              <a:rPr lang="cs-CZ" sz="2200" spc="-50" dirty="0"/>
              <a:t>úroveň expozice obsluhy (AOEL) - </a:t>
            </a:r>
            <a:r>
              <a:rPr lang="cs-CZ" sz="2200" spc="-50" dirty="0" err="1">
                <a:solidFill>
                  <a:srgbClr val="0000FF"/>
                </a:solidFill>
              </a:rPr>
              <a:t>emamektin</a:t>
            </a:r>
            <a:r>
              <a:rPr lang="cs-CZ" sz="2200" spc="-50" dirty="0"/>
              <a:t> (AOEL  </a:t>
            </a:r>
            <a:r>
              <a:rPr lang="cs-CZ" sz="2200" spc="-50" dirty="0" smtClean="0"/>
              <a:t>  	0,0003 mg/kg </a:t>
            </a:r>
            <a:r>
              <a:rPr lang="cs-CZ" sz="2200" spc="-50" dirty="0" err="1" smtClean="0"/>
              <a:t>bw</a:t>
            </a:r>
            <a:r>
              <a:rPr lang="cs-CZ" sz="2200" spc="-50" dirty="0" smtClean="0"/>
              <a:t>/</a:t>
            </a:r>
            <a:r>
              <a:rPr lang="cs-CZ" sz="2200" spc="-50" dirty="0" err="1" smtClean="0"/>
              <a:t>day</a:t>
            </a:r>
            <a:r>
              <a:rPr lang="cs-CZ" sz="2200" spc="-50" dirty="0" smtClean="0"/>
              <a:t>)</a:t>
            </a:r>
            <a:endParaRPr lang="cs-CZ" sz="2200" spc="-50" dirty="0"/>
          </a:p>
          <a:p>
            <a:pPr marL="271463" indent="-271463"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271463" algn="l"/>
              </a:tabLst>
              <a:defRPr/>
            </a:pPr>
            <a:r>
              <a:rPr lang="cs-CZ" sz="2200" spc="-50" dirty="0" smtClean="0"/>
              <a:t>akutní </a:t>
            </a:r>
            <a:r>
              <a:rPr lang="cs-CZ" sz="2200" spc="-50" dirty="0"/>
              <a:t>referenční dávka (ARfD</a:t>
            </a:r>
            <a:r>
              <a:rPr lang="cs-CZ" sz="2200" spc="-50" dirty="0" smtClean="0"/>
              <a:t>) - </a:t>
            </a:r>
            <a:r>
              <a:rPr lang="cs-CZ" sz="2200" spc="-50" dirty="0">
                <a:solidFill>
                  <a:srgbClr val="0000FF"/>
                </a:solidFill>
              </a:rPr>
              <a:t>oxamyl</a:t>
            </a:r>
            <a:r>
              <a:rPr lang="cs-CZ" sz="2200" spc="-50" dirty="0"/>
              <a:t> </a:t>
            </a:r>
            <a:r>
              <a:rPr lang="cs-CZ" sz="2200" spc="-70" dirty="0"/>
              <a:t>(ARfD </a:t>
            </a:r>
            <a:r>
              <a:rPr lang="cs-CZ" sz="2200" spc="-70" dirty="0" smtClean="0"/>
              <a:t>0,001 mg/kg </a:t>
            </a:r>
            <a:r>
              <a:rPr lang="cs-CZ" sz="2200" spc="-70" dirty="0" err="1" smtClean="0"/>
              <a:t>bw</a:t>
            </a:r>
            <a:r>
              <a:rPr lang="cs-CZ" sz="2200" spc="-70" dirty="0" smtClean="0"/>
              <a:t>/</a:t>
            </a:r>
            <a:r>
              <a:rPr lang="cs-CZ" sz="2200" spc="-70" dirty="0" err="1" smtClean="0"/>
              <a:t>day</a:t>
            </a:r>
            <a:r>
              <a:rPr lang="cs-CZ" sz="2200" spc="-70" dirty="0" smtClean="0"/>
              <a:t>)</a:t>
            </a:r>
            <a:r>
              <a:rPr lang="cs-CZ" sz="2200" dirty="0" smtClean="0"/>
              <a:t>, </a:t>
            </a:r>
            <a:endParaRPr lang="cs-CZ" sz="2200" dirty="0" smtClean="0"/>
          </a:p>
          <a:p>
            <a:pPr marL="179388" indent="-179388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cs-CZ" sz="2200" spc="-60" dirty="0" smtClean="0"/>
              <a:t> je </a:t>
            </a:r>
            <a:r>
              <a:rPr lang="cs-CZ" sz="2200" spc="-60" dirty="0"/>
              <a:t>CMR kategorie 1A či </a:t>
            </a:r>
            <a:r>
              <a:rPr lang="cs-CZ" sz="2200" spc="-60" dirty="0" smtClean="0">
                <a:solidFill>
                  <a:schemeClr val="accent4"/>
                </a:solidFill>
              </a:rPr>
              <a:t>1B</a:t>
            </a:r>
            <a:r>
              <a:rPr lang="cs-CZ" sz="2200" spc="-60" dirty="0" smtClean="0">
                <a:solidFill>
                  <a:srgbClr val="0000FF"/>
                </a:solidFill>
              </a:rPr>
              <a:t> - ipkonazol</a:t>
            </a:r>
            <a:r>
              <a:rPr lang="cs-CZ" sz="2200" spc="-60" dirty="0" smtClean="0"/>
              <a:t> (Repr. 1B, H360D) t.č. 3 POR</a:t>
            </a:r>
            <a:endParaRPr lang="cs-CZ" sz="2200" spc="-60" dirty="0"/>
          </a:p>
          <a:p>
            <a:pPr marL="174625" indent="-174625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cs-CZ" sz="2200" spc="-50" dirty="0" smtClean="0"/>
              <a:t> je </a:t>
            </a:r>
            <a:r>
              <a:rPr lang="cs-CZ" sz="2200" spc="-50" dirty="0"/>
              <a:t>považována za látku s vlastnostmi, které narušují </a:t>
            </a:r>
            <a:r>
              <a:rPr lang="cs-CZ" sz="2200" spc="-50" dirty="0" smtClean="0"/>
              <a:t>činnost</a:t>
            </a:r>
            <a:br>
              <a:rPr lang="cs-CZ" sz="2200" spc="-50" dirty="0" smtClean="0"/>
            </a:br>
            <a:r>
              <a:rPr lang="cs-CZ" sz="2200" spc="-50" dirty="0" smtClean="0"/>
              <a:t> endokrinního </a:t>
            </a:r>
            <a:r>
              <a:rPr lang="cs-CZ" sz="2200" spc="-50" dirty="0"/>
              <a:t>systému</a:t>
            </a:r>
          </a:p>
          <a:p>
            <a:pPr marL="0" indent="0">
              <a:spcBef>
                <a:spcPts val="0"/>
              </a:spcBef>
              <a:defRPr/>
            </a:pPr>
            <a:endParaRPr lang="cs-CZ" sz="2200" spc="-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003399"/>
              </a:buClr>
              <a:buSzPct val="90000"/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F141A15-DFDA-4383-9601-E44DB9134DE2}" type="slidenum">
              <a:rPr lang="cs-CZ" altLang="cs-CZ" sz="1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cs-CZ" altLang="cs-CZ" sz="160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188913"/>
            <a:ext cx="8532812" cy="431800"/>
          </a:xfrm>
        </p:spPr>
        <p:txBody>
          <a:bodyPr/>
          <a:lstStyle/>
          <a:p>
            <a:pPr eaLnBrk="1" hangingPunct="1"/>
            <a:r>
              <a:rPr lang="cs-CZ" altLang="cs-CZ" smtClean="0">
                <a:solidFill>
                  <a:srgbClr val="0000FF"/>
                </a:solidFill>
              </a:rPr>
              <a:t>Nepřijatelné formulační přísady čl. 27</a:t>
            </a:r>
            <a:endParaRPr lang="cs-CZ" altLang="cs-CZ" sz="2600" smtClean="0">
              <a:solidFill>
                <a:srgbClr val="0000FF"/>
              </a:solidFill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2" y="549275"/>
            <a:ext cx="8459787" cy="5472113"/>
          </a:xfrm>
        </p:spPr>
        <p:txBody>
          <a:bodyPr/>
          <a:lstStyle/>
          <a:p>
            <a:pPr marL="0" indent="0">
              <a:spcBef>
                <a:spcPts val="0"/>
              </a:spcBef>
              <a:defRPr/>
            </a:pPr>
            <a:r>
              <a:rPr lang="cs-CZ" spc="-40" dirty="0" smtClean="0"/>
              <a:t>jejich </a:t>
            </a:r>
            <a:r>
              <a:rPr lang="cs-CZ" spc="-40" dirty="0" smtClean="0"/>
              <a:t>použití je primárně </a:t>
            </a:r>
            <a:r>
              <a:rPr lang="cs-CZ" spc="-40" dirty="0"/>
              <a:t>upraveno </a:t>
            </a:r>
            <a:r>
              <a:rPr lang="cs-CZ" spc="-40" dirty="0" smtClean="0"/>
              <a:t>nařízením </a:t>
            </a:r>
            <a:r>
              <a:rPr lang="cs-CZ" spc="-40" dirty="0" smtClean="0"/>
              <a:t>REACH</a:t>
            </a:r>
            <a:endParaRPr lang="cs-CZ" spc="-40" dirty="0" smtClean="0"/>
          </a:p>
          <a:p>
            <a:pPr marL="0" indent="0">
              <a:spcBef>
                <a:spcPts val="0"/>
              </a:spcBef>
              <a:defRPr/>
            </a:pPr>
            <a:r>
              <a:rPr lang="cs-CZ" dirty="0" smtClean="0"/>
              <a:t>jsou nepřijatelné </a:t>
            </a:r>
            <a:r>
              <a:rPr lang="cs-CZ" dirty="0" smtClean="0"/>
              <a:t>pokud </a:t>
            </a:r>
            <a:r>
              <a:rPr lang="cs-CZ" dirty="0"/>
              <a:t>bylo zjištěno, že</a:t>
            </a:r>
            <a:r>
              <a:rPr lang="cs-CZ" dirty="0" smtClean="0"/>
              <a:t>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cs-CZ" dirty="0"/>
              <a:t>má škodlivé účinky na zdraví lidí nebo zvířat anebo nepřijatelné účinky na rostliny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rezidua</a:t>
            </a:r>
            <a:r>
              <a:rPr lang="cs-CZ" dirty="0"/>
              <a:t>, </a:t>
            </a:r>
            <a:r>
              <a:rPr lang="cs-CZ" dirty="0" smtClean="0"/>
              <a:t>vzniklá </a:t>
            </a:r>
            <a:r>
              <a:rPr lang="cs-CZ" dirty="0"/>
              <a:t>po aplikaci </a:t>
            </a:r>
            <a:r>
              <a:rPr lang="cs-CZ" dirty="0" smtClean="0"/>
              <a:t>mají </a:t>
            </a:r>
            <a:r>
              <a:rPr lang="cs-CZ" dirty="0"/>
              <a:t>škodlivé účinky na zdraví </a:t>
            </a:r>
            <a:r>
              <a:rPr lang="cs-CZ" dirty="0" smtClean="0"/>
              <a:t>lidí, zvířat nebo </a:t>
            </a:r>
            <a:r>
              <a:rPr lang="cs-CZ" dirty="0"/>
              <a:t>na podzemní </a:t>
            </a:r>
            <a:r>
              <a:rPr lang="cs-CZ" dirty="0" smtClean="0"/>
              <a:t>vody</a:t>
            </a:r>
          </a:p>
          <a:p>
            <a:pPr marL="0" indent="0">
              <a:spcBef>
                <a:spcPts val="600"/>
              </a:spcBef>
              <a:defRPr/>
            </a:pPr>
            <a:r>
              <a:rPr lang="cs-CZ" spc="-100" dirty="0" smtClean="0">
                <a:solidFill>
                  <a:srgbClr val="0000FF"/>
                </a:solidFill>
              </a:rPr>
              <a:t>seznam formulačních přísad, které jsou nepřijatelné jako součást POR </a:t>
            </a:r>
            <a:r>
              <a:rPr lang="cs-CZ" dirty="0" smtClean="0"/>
              <a:t>Příloha III nařízení </a:t>
            </a:r>
            <a:r>
              <a:rPr lang="cs-CZ" altLang="cs-CZ" dirty="0" smtClean="0"/>
              <a:t>(ES) č. </a:t>
            </a:r>
            <a:r>
              <a:rPr lang="cs-CZ" dirty="0" smtClean="0"/>
              <a:t>1107/2009 (</a:t>
            </a:r>
            <a:r>
              <a:rPr lang="cs-CZ" dirty="0" smtClean="0"/>
              <a:t>tč</a:t>
            </a:r>
            <a:r>
              <a:rPr lang="cs-CZ" dirty="0" smtClean="0"/>
              <a:t>. </a:t>
            </a:r>
            <a:r>
              <a:rPr lang="cs-CZ" dirty="0" smtClean="0"/>
              <a:t>144 látek)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cs-CZ" dirty="0" smtClean="0"/>
              <a:t>obsahuje CMR </a:t>
            </a:r>
            <a:r>
              <a:rPr lang="cs-CZ" dirty="0" smtClean="0"/>
              <a:t>1, rozpouštědla </a:t>
            </a:r>
            <a:r>
              <a:rPr lang="cs-CZ" dirty="0"/>
              <a:t>(</a:t>
            </a:r>
            <a:r>
              <a:rPr lang="cs-CZ" dirty="0" smtClean="0"/>
              <a:t>2-ethoxyethanol);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cs-CZ" dirty="0" smtClean="0"/>
              <a:t>látky vyvolávající </a:t>
            </a:r>
            <a:r>
              <a:rPr lang="cs-CZ" dirty="0"/>
              <a:t>narušení endokrinní činnosti </a:t>
            </a:r>
            <a:endParaRPr lang="cs-CZ" dirty="0" smtClean="0"/>
          </a:p>
          <a:p>
            <a:pPr indent="1905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542925" algn="l"/>
              </a:tabLst>
              <a:defRPr/>
            </a:pPr>
            <a:r>
              <a:rPr lang="cs-CZ" dirty="0" smtClean="0"/>
              <a:t>	pro </a:t>
            </a:r>
            <a:r>
              <a:rPr lang="cs-CZ" dirty="0"/>
              <a:t>lidské zdraví (</a:t>
            </a:r>
            <a:r>
              <a:rPr lang="cs-CZ" dirty="0" err="1" smtClean="0"/>
              <a:t>diisobutylftalát</a:t>
            </a:r>
            <a:r>
              <a:rPr lang="cs-CZ" dirty="0"/>
              <a:t>) a </a:t>
            </a:r>
            <a:endParaRPr lang="cs-CZ" dirty="0" smtClean="0"/>
          </a:p>
          <a:p>
            <a:pPr indent="1905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542925" algn="l"/>
              </a:tabLst>
              <a:defRPr/>
            </a:pPr>
            <a:r>
              <a:rPr lang="cs-CZ" dirty="0"/>
              <a:t> </a:t>
            </a:r>
            <a:r>
              <a:rPr lang="cs-CZ" dirty="0" err="1" smtClean="0"/>
              <a:t>ŽP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oktylfenoly</a:t>
            </a:r>
            <a:r>
              <a:rPr lang="cs-CZ" dirty="0"/>
              <a:t>), </a:t>
            </a:r>
          </a:p>
          <a:p>
            <a:pPr marL="0" indent="0">
              <a:spcBef>
                <a:spcPts val="0"/>
              </a:spcBef>
              <a:tabLst>
                <a:tab pos="542925" algn="l"/>
              </a:tabLst>
              <a:defRPr/>
            </a:pPr>
            <a:endParaRPr lang="cs-CZ" dirty="0" smtClean="0"/>
          </a:p>
          <a:p>
            <a:pPr marL="0" indent="0">
              <a:spcBef>
                <a:spcPts val="0"/>
              </a:spcBef>
              <a:tabLst>
                <a:tab pos="542925" algn="l"/>
              </a:tabLst>
              <a:defRPr/>
            </a:pPr>
            <a:r>
              <a:rPr lang="cs-CZ" dirty="0" smtClean="0"/>
              <a:t>Limit </a:t>
            </a:r>
            <a:r>
              <a:rPr lang="cs-CZ" dirty="0"/>
              <a:t>pro přijatelnou přítomnost </a:t>
            </a:r>
            <a:r>
              <a:rPr lang="cs-CZ" dirty="0" smtClean="0"/>
              <a:t>je </a:t>
            </a:r>
            <a:r>
              <a:rPr lang="cs-CZ" dirty="0"/>
              <a:t>0,1 % </a:t>
            </a:r>
            <a:r>
              <a:rPr lang="cs-CZ" dirty="0" smtClean="0"/>
              <a:t>hmot.</a:t>
            </a:r>
            <a:endParaRPr lang="cs-CZ" dirty="0"/>
          </a:p>
          <a:p>
            <a:pPr marL="0" indent="0">
              <a:spcBef>
                <a:spcPts val="0"/>
              </a:spcBef>
              <a:defRPr/>
            </a:pPr>
            <a:r>
              <a:rPr lang="cs-CZ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003399"/>
              </a:buClr>
              <a:buSzPct val="90000"/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B72C162-4D1A-48FF-BED9-22DAA7041B29}" type="slidenum">
              <a:rPr lang="cs-CZ" altLang="cs-CZ" sz="1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cs-CZ" altLang="cs-CZ" sz="1600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188913"/>
            <a:ext cx="8532812" cy="431800"/>
          </a:xfrm>
        </p:spPr>
        <p:txBody>
          <a:bodyPr/>
          <a:lstStyle/>
          <a:p>
            <a:pPr eaLnBrk="1" hangingPunct="1"/>
            <a:r>
              <a:rPr lang="cs-CZ" altLang="cs-CZ" smtClean="0">
                <a:solidFill>
                  <a:srgbClr val="0000FF"/>
                </a:solidFill>
              </a:rPr>
              <a:t>safenery a synergenty čl. 25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280400" cy="4321175"/>
          </a:xfrm>
        </p:spPr>
        <p:txBody>
          <a:bodyPr/>
          <a:lstStyle/>
          <a:p>
            <a:pPr marL="0" indent="0">
              <a:spcBef>
                <a:spcPts val="600"/>
              </a:spcBef>
              <a:defRPr/>
            </a:pPr>
            <a:r>
              <a:rPr lang="cs-CZ" spc="-40" dirty="0"/>
              <a:t>p</a:t>
            </a:r>
            <a:r>
              <a:rPr lang="cs-CZ" spc="-40" dirty="0" smtClean="0"/>
              <a:t>řipravuje se prováděcí nařízení </a:t>
            </a:r>
          </a:p>
          <a:p>
            <a:pPr marL="0" indent="0">
              <a:spcBef>
                <a:spcPts val="600"/>
              </a:spcBef>
              <a:defRPr/>
            </a:pPr>
            <a:r>
              <a:rPr lang="cs-CZ" spc="-40" dirty="0"/>
              <a:t>	</a:t>
            </a:r>
            <a:r>
              <a:rPr lang="cs-CZ" spc="-40" dirty="0" smtClean="0"/>
              <a:t>(mělo být přijato do 14. 12. 2014)</a:t>
            </a:r>
          </a:p>
          <a:p>
            <a:pPr marL="0" indent="0">
              <a:spcBef>
                <a:spcPts val="600"/>
              </a:spcBef>
              <a:defRPr/>
            </a:pPr>
            <a:r>
              <a:rPr lang="cs-CZ" dirty="0" smtClean="0"/>
              <a:t>Jsou pro ně obdobné požadavky jako pro účinné látky</a:t>
            </a:r>
          </a:p>
          <a:p>
            <a:pPr>
              <a:defRPr/>
            </a:pPr>
            <a:r>
              <a:rPr lang="cs-CZ" dirty="0" smtClean="0"/>
              <a:t>Nařízení má stanovit požadavky </a:t>
            </a:r>
            <a:r>
              <a:rPr lang="cs-CZ" dirty="0"/>
              <a:t>na </a:t>
            </a:r>
            <a:r>
              <a:rPr lang="cs-CZ" dirty="0" smtClean="0"/>
              <a:t>údaje </a:t>
            </a:r>
            <a:r>
              <a:rPr lang="cs-CZ" dirty="0"/>
              <a:t>a postupy pro oznamování, hodnocení, posuzování a rozhodování. 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Zatím navrženo do seznamu 7 </a:t>
            </a:r>
            <a:r>
              <a:rPr lang="cs-CZ" dirty="0" err="1" smtClean="0"/>
              <a:t>safenerů</a:t>
            </a:r>
            <a:r>
              <a:rPr lang="cs-CZ" dirty="0" smtClean="0"/>
              <a:t> a 6 </a:t>
            </a:r>
            <a:r>
              <a:rPr lang="cs-CZ" dirty="0" err="1" smtClean="0"/>
              <a:t>synergentů</a:t>
            </a:r>
            <a:r>
              <a:rPr lang="cs-CZ" dirty="0" smtClean="0"/>
              <a:t>, které jsou již povoleny v přípravcích na ochranu rostlin.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003399"/>
              </a:buClr>
              <a:buSzPct val="90000"/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0F1A0FA-402A-4F5A-A6FE-785553573ABE}" type="slidenum">
              <a:rPr lang="cs-CZ" altLang="cs-CZ" sz="1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cs-CZ" altLang="cs-CZ" sz="1600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8800" y="-46038"/>
            <a:ext cx="8532813" cy="431801"/>
          </a:xfrm>
        </p:spPr>
        <p:txBody>
          <a:bodyPr/>
          <a:lstStyle/>
          <a:p>
            <a:pPr eaLnBrk="1" hangingPunct="1"/>
            <a:r>
              <a:rPr lang="cs-CZ" altLang="cs-CZ" smtClean="0">
                <a:solidFill>
                  <a:srgbClr val="0000FF"/>
                </a:solidFill>
              </a:rPr>
              <a:t>závěr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006" y="385763"/>
            <a:ext cx="8280400" cy="5635525"/>
          </a:xfrm>
        </p:spPr>
        <p:txBody>
          <a:bodyPr/>
          <a:lstStyle/>
          <a:p>
            <a:pPr marL="0" indent="0">
              <a:spcBef>
                <a:spcPts val="600"/>
              </a:spcBef>
              <a:defRPr/>
            </a:pPr>
            <a:r>
              <a:rPr lang="cs-CZ" sz="2200" spc="-50" dirty="0" smtClean="0"/>
              <a:t>V souladu s požadavky nařízení (ES) č. 1107/2009 se vyzařují látky, které jsou obsaženy v POR a nesplňují kritéria</a:t>
            </a:r>
            <a:endParaRPr lang="cs-CZ" sz="2200" dirty="0" smtClean="0"/>
          </a:p>
          <a:p>
            <a:pPr marL="0" indent="0">
              <a:spcBef>
                <a:spcPts val="600"/>
              </a:spcBef>
              <a:defRPr/>
            </a:pPr>
            <a:r>
              <a:rPr lang="cs-CZ" sz="2200" dirty="0" smtClean="0">
                <a:solidFill>
                  <a:srgbClr val="0000FF"/>
                </a:solidFill>
              </a:rPr>
              <a:t>Z pohledu zemědělce </a:t>
            </a:r>
            <a:r>
              <a:rPr lang="cs-CZ" sz="2200" dirty="0" smtClean="0"/>
              <a:t>- je to velmi špatné, protože ubývají látky, které dlouhou dobu používali </a:t>
            </a:r>
            <a:r>
              <a:rPr lang="cs-CZ" sz="2200" dirty="0"/>
              <a:t>a často </a:t>
            </a:r>
            <a:r>
              <a:rPr lang="cs-CZ" sz="2200" dirty="0" smtClean="0"/>
              <a:t>nemají adekvátní náhradu </a:t>
            </a:r>
          </a:p>
          <a:p>
            <a:pPr marL="0" indent="0">
              <a:spcBef>
                <a:spcPts val="600"/>
              </a:spcBef>
              <a:defRPr/>
            </a:pPr>
            <a:r>
              <a:rPr lang="cs-CZ" sz="2200" dirty="0" smtClean="0">
                <a:solidFill>
                  <a:srgbClr val="0000FF"/>
                </a:solidFill>
              </a:rPr>
              <a:t>Z pohledu vlivu na zdraví </a:t>
            </a:r>
            <a:r>
              <a:rPr lang="cs-CZ" sz="2200" dirty="0" smtClean="0"/>
              <a:t>je tento proces pomalý (minimálně 5 let) </a:t>
            </a:r>
          </a:p>
          <a:p>
            <a:pPr marL="174625" indent="-174625">
              <a:spcBef>
                <a:spcPts val="200"/>
              </a:spcBef>
              <a:buFont typeface="Wingdings" panose="05000000000000000000" pitchFamily="2" charset="2"/>
              <a:buChar char="Ø"/>
              <a:tabLst>
                <a:tab pos="174625" algn="l"/>
              </a:tabLst>
              <a:defRPr/>
            </a:pPr>
            <a:r>
              <a:rPr lang="cs-CZ" sz="2200" dirty="0" smtClean="0"/>
              <a:t> cca 2 roky </a:t>
            </a:r>
            <a:r>
              <a:rPr lang="cs-CZ" sz="2200" dirty="0" smtClean="0"/>
              <a:t>uplynou</a:t>
            </a:r>
            <a:r>
              <a:rPr lang="cs-CZ" sz="2200" dirty="0" smtClean="0"/>
              <a:t>, než se klasifikace projednaná v RAC objeví</a:t>
            </a:r>
            <a:br>
              <a:rPr lang="cs-CZ" sz="2200" dirty="0" smtClean="0"/>
            </a:br>
            <a:r>
              <a:rPr lang="cs-CZ" sz="2200" dirty="0" smtClean="0"/>
              <a:t> v nařízení (ES) č. </a:t>
            </a:r>
            <a:r>
              <a:rPr lang="cs-CZ" sz="2200" dirty="0" smtClean="0"/>
              <a:t>1272/2008 (CLP)</a:t>
            </a:r>
          </a:p>
          <a:p>
            <a:pPr marL="174625" indent="-174625">
              <a:spcBef>
                <a:spcPts val="200"/>
              </a:spcBef>
              <a:buFont typeface="Wingdings" panose="05000000000000000000" pitchFamily="2" charset="2"/>
              <a:buChar char="Ø"/>
              <a:tabLst>
                <a:tab pos="174625" algn="l"/>
              </a:tabLst>
              <a:defRPr/>
            </a:pPr>
            <a:r>
              <a:rPr lang="cs-CZ" sz="2200" dirty="0" smtClean="0"/>
              <a:t> další 1,5-2 roky uplynou, než </a:t>
            </a:r>
            <a:r>
              <a:rPr lang="cs-CZ" sz="2200" dirty="0"/>
              <a:t>je účinné </a:t>
            </a:r>
            <a:r>
              <a:rPr lang="cs-CZ" sz="2200" dirty="0" smtClean="0"/>
              <a:t>nařízení CLP</a:t>
            </a:r>
          </a:p>
          <a:p>
            <a:pPr marL="174625" indent="-174625">
              <a:spcBef>
                <a:spcPts val="200"/>
              </a:spcBef>
              <a:buFont typeface="Wingdings" panose="05000000000000000000" pitchFamily="2" charset="2"/>
              <a:buChar char="Ø"/>
              <a:tabLst>
                <a:tab pos="174625" algn="l"/>
                <a:tab pos="357188" algn="l"/>
              </a:tabLst>
              <a:defRPr/>
            </a:pPr>
            <a:r>
              <a:rPr lang="cs-CZ" sz="2200" dirty="0" smtClean="0"/>
              <a:t> a další rok uplyne, než se látka (např. s klasifikací Repr. 1B, 	H360FD), objeví na seznamu látek, které se mají nahradit </a:t>
            </a:r>
          </a:p>
          <a:p>
            <a:pPr marL="0" indent="0">
              <a:spcBef>
                <a:spcPts val="600"/>
              </a:spcBef>
              <a:tabLst>
                <a:tab pos="268288" algn="l"/>
              </a:tabLst>
              <a:defRPr/>
            </a:pPr>
            <a:r>
              <a:rPr lang="cs-CZ" sz="2200" b="1" dirty="0" smtClean="0"/>
              <a:t>Problém z pohledu reziduí</a:t>
            </a:r>
          </a:p>
          <a:p>
            <a:pPr marL="0" indent="0">
              <a:spcBef>
                <a:spcPts val="200"/>
              </a:spcBef>
              <a:tabLst>
                <a:tab pos="268288" algn="l"/>
              </a:tabLst>
              <a:defRPr/>
            </a:pPr>
            <a:r>
              <a:rPr lang="cs-CZ" sz="2200" dirty="0" smtClean="0"/>
              <a:t>není-li účinná látka již obnovena, pak platný MLR je na mezi stanovitelnosti, a je-li konec platnosti rozhodnutí </a:t>
            </a:r>
            <a:r>
              <a:rPr lang="cs-CZ" sz="2200" dirty="0" smtClean="0"/>
              <a:t>POR shodný </a:t>
            </a:r>
            <a:r>
              <a:rPr lang="cs-CZ" sz="2200" dirty="0" smtClean="0"/>
              <a:t>s datem ukončení používání, což je téměř vždy, může se stát, že bude MLR překročen, použije-li se dávkování podle dříve platné </a:t>
            </a:r>
            <a:r>
              <a:rPr lang="cs-CZ" sz="2200" dirty="0" smtClean="0"/>
              <a:t>správné zemědělské praxe (SZP)   </a:t>
            </a:r>
            <a:endParaRPr lang="cs-CZ" sz="2200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endParaRPr lang="cs-CZ" sz="2200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endParaRPr lang="cs-CZ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rstvy">
  <a:themeElements>
    <a:clrScheme name="Vrstvy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Vrstvy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rstvy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4688</TotalTime>
  <Words>919</Words>
  <Application>Microsoft Office PowerPoint</Application>
  <PresentationFormat>Předvádění na obrazovce (4:3)</PresentationFormat>
  <Paragraphs>100</Paragraphs>
  <Slides>9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Arial Unicode MS</vt:lpstr>
      <vt:lpstr>Wingdings</vt:lpstr>
      <vt:lpstr>Vrstvy</vt:lpstr>
      <vt:lpstr>Náhrada nebezpečných látek  z hlediska vlivu na zdraví,   zaměřeno na přípravky na ochranu rostlin </vt:lpstr>
      <vt:lpstr>nařízení (ES) č. 1107/2009, o uvádění přípravků na ochranu rostlin na trh a o zrušení směrnic Rady 79/117/EHS a 91/414/EHS</vt:lpstr>
      <vt:lpstr>definice účinných látek, safenerů, synergentů</vt:lpstr>
      <vt:lpstr>Kritéria pro schválení účinných látek, safenerů, synergentů</vt:lpstr>
      <vt:lpstr>Kritéria pro schválení účinných látek, safenerů, synergentů</vt:lpstr>
      <vt:lpstr>účinné látky, které se mají nahradit  čl. 24</vt:lpstr>
      <vt:lpstr>Nepřijatelné formulační přísady čl. 27</vt:lpstr>
      <vt:lpstr>safenery a synergenty čl. 25</vt:lpstr>
      <vt:lpstr>závěr</vt:lpstr>
    </vt:vector>
  </TitlesOfParts>
  <Company>Státní zdravotní ústav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Miroslava Hornychová</dc:creator>
  <cp:lastModifiedBy>Miroslava Hornychová</cp:lastModifiedBy>
  <cp:revision>109</cp:revision>
  <dcterms:created xsi:type="dcterms:W3CDTF">2010-10-17T17:35:40Z</dcterms:created>
  <dcterms:modified xsi:type="dcterms:W3CDTF">2022-05-12T07:04:13Z</dcterms:modified>
</cp:coreProperties>
</file>