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3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79" r:id="rId4"/>
    <p:sldId id="281" r:id="rId5"/>
    <p:sldId id="285" r:id="rId6"/>
    <p:sldId id="280" r:id="rId7"/>
    <p:sldId id="277" r:id="rId8"/>
    <p:sldId id="266" r:id="rId9"/>
    <p:sldId id="278" r:id="rId10"/>
  </p:sldIdLst>
  <p:sldSz cx="24387175" cy="13716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354" autoAdjust="0"/>
  </p:normalViewPr>
  <p:slideViewPr>
    <p:cSldViewPr snapToGrid="0" showGuides="1">
      <p:cViewPr varScale="1">
        <p:scale>
          <a:sx n="48" d="100"/>
          <a:sy n="48" d="100"/>
        </p:scale>
        <p:origin x="96" y="156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FBEBC-66C0-427E-B790-3C3396679CD3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D5529-8CDB-471B-9E5D-57F9285AF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30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07FA9-DE9C-409F-85F2-97F44B920B82}" type="datetimeFigureOut">
              <a:rPr lang="cs-CZ" smtClean="0"/>
              <a:t>09.05.2022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384A4-C56D-4B31-91D3-4CC689CA8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8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31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48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84A4-C56D-4B31-91D3-4CC689CA894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45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7175" cy="13732934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526" y="4809068"/>
            <a:ext cx="15535895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526" y="8101667"/>
            <a:ext cx="15535895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68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46" y="1219200"/>
            <a:ext cx="17195575" cy="6807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6" y="8940800"/>
            <a:ext cx="17195575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76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910" y="1219200"/>
            <a:ext cx="1619037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32634" y="7264400"/>
            <a:ext cx="14450929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6" y="8940800"/>
            <a:ext cx="17195575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TextBox 19"/>
          <p:cNvSpPr txBox="1"/>
          <p:nvPr/>
        </p:nvSpPr>
        <p:spPr>
          <a:xfrm>
            <a:off x="1083881" y="1580756"/>
            <a:ext cx="1219359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88338" y="5773112"/>
            <a:ext cx="1219359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19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46" y="3863976"/>
            <a:ext cx="17195575" cy="5190920"/>
          </a:xfrm>
        </p:spPr>
        <p:txBody>
          <a:bodyPr anchor="b">
            <a:normAutofit/>
          </a:bodyPr>
          <a:lstStyle>
            <a:lvl1pPr algn="l">
              <a:defRPr sz="8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6" y="9054896"/>
            <a:ext cx="17195575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262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910" y="1219200"/>
            <a:ext cx="1619037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841" y="8026400"/>
            <a:ext cx="17195577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6" y="9054896"/>
            <a:ext cx="17195575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1083881" y="1580756"/>
            <a:ext cx="1219359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8338" y="5773112"/>
            <a:ext cx="1219359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953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77" y="1219200"/>
            <a:ext cx="17178643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841" y="8026400"/>
            <a:ext cx="17195577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6" y="9054896"/>
            <a:ext cx="17195575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71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298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37422" y="1219199"/>
            <a:ext cx="2609826" cy="10502902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846" y="1219200"/>
            <a:ext cx="14122139" cy="105029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32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odkladový obrázek">
            <a:extLst>
              <a:ext uri="{FF2B5EF4-FFF2-40B4-BE49-F238E27FC236}">
                <a16:creationId xmlns:a16="http://schemas.microsoft.com/office/drawing/2014/main" id="{1484CE54-FF2E-408A-B4CF-FF94338BEBE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6" name="Bílý podklad">
            <a:extLst>
              <a:ext uri="{FF2B5EF4-FFF2-40B4-BE49-F238E27FC236}">
                <a16:creationId xmlns:a16="http://schemas.microsoft.com/office/drawing/2014/main" id="{F70F13C3-16CD-4EC9-A61B-A853E6F0F1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22800"/>
            <a:ext cx="1558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9" name="Bílá pod nadpisem" hidden="1"/>
          <p:cNvSpPr/>
          <p:nvPr userDrawn="1"/>
        </p:nvSpPr>
        <p:spPr>
          <a:xfrm>
            <a:off x="4500000" y="1522800"/>
            <a:ext cx="10440000" cy="34200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 hidden="1">
            <a:extLst>
              <a:ext uri="{FF2B5EF4-FFF2-40B4-BE49-F238E27FC236}">
                <a16:creationId xmlns:a16="http://schemas.microsoft.com/office/drawing/2014/main" id="{BCC887BD-1330-4E6F-92EE-65D69E01A7EE}"/>
              </a:ext>
            </a:extLst>
          </p:cNvPr>
          <p:cNvCxnSpPr/>
          <p:nvPr userDrawn="1"/>
        </p:nvCxnSpPr>
        <p:spPr>
          <a:xfrm>
            <a:off x="4114800" y="2152650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Logo MZe" hidden="1">
            <a:extLst>
              <a:ext uri="{FF2B5EF4-FFF2-40B4-BE49-F238E27FC236}">
                <a16:creationId xmlns:a16="http://schemas.microsoft.com/office/drawing/2014/main" id="{D7F392D9-0192-44DF-B5B6-E60B0F320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2" y="3215692"/>
            <a:ext cx="3133350" cy="1353315"/>
          </a:xfrm>
          <a:prstGeom prst="rect">
            <a:avLst/>
          </a:prstGeom>
        </p:spPr>
      </p:pic>
      <p:pic>
        <p:nvPicPr>
          <p:cNvPr id="8" name="Logo MZe png" hidden="1">
            <a:extLst>
              <a:ext uri="{FF2B5EF4-FFF2-40B4-BE49-F238E27FC236}">
                <a16:creationId xmlns:a16="http://schemas.microsoft.com/office/drawing/2014/main" id="{129EC058-4951-49A8-B2F1-71C45ED31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5" y="3214934"/>
            <a:ext cx="3133350" cy="1353315"/>
          </a:xfrm>
          <a:prstGeom prst="rect">
            <a:avLst/>
          </a:prstGeom>
        </p:spPr>
      </p:pic>
      <p:sp>
        <p:nvSpPr>
          <p:cNvPr id="16" name="Datum">
            <a:extLst>
              <a:ext uri="{FF2B5EF4-FFF2-40B4-BE49-F238E27FC236}">
                <a16:creationId xmlns:a16="http://schemas.microsoft.com/office/drawing/2014/main" id="{19795874-6BF3-4E26-B86E-D2075A368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000" y="2160000"/>
            <a:ext cx="2880000" cy="720000"/>
          </a:xfrm>
          <a:noFill/>
        </p:spPr>
        <p:txBody>
          <a:bodyPr tIns="0" rIns="0"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dirty="0"/>
              <a:t>Datum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0000" y="4140000"/>
            <a:ext cx="1080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dirty="0"/>
              <a:t>Autor prezentace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0000" y="1990800"/>
            <a:ext cx="10800000" cy="1980000"/>
          </a:xfrm>
          <a:noFill/>
        </p:spPr>
        <p:txBody>
          <a:bodyPr lIns="0" tIns="0" anchor="t" anchorCtr="0"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8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4" name="Přímá spojnice 3"/>
          <p:cNvCxnSpPr>
            <a:cxnSpLocks/>
          </p:cNvCxnSpPr>
          <p:nvPr userDrawn="1"/>
        </p:nvCxnSpPr>
        <p:spPr>
          <a:xfrm>
            <a:off x="11851200" y="1980000"/>
            <a:ext cx="0" cy="11278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440531"/>
            <a:ext cx="525846" cy="128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985BDA0-83BF-4CD1-88C1-35ED22555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6715125" y="440531"/>
            <a:ext cx="525846" cy="1281826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55031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57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1858FF-BDE0-4C5E-8D26-8CEB64552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79" r="70308" b="14837"/>
          <a:stretch/>
        </p:blipFill>
        <p:spPr>
          <a:xfrm flipH="1">
            <a:off x="6257925" y="2021681"/>
            <a:ext cx="525846" cy="112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6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</a:t>
            </a:r>
            <a:br>
              <a:rPr lang="cs-CZ" dirty="0"/>
            </a:br>
            <a:r>
              <a:rPr lang="cs-CZ" dirty="0"/>
              <a:t>vložíte</a:t>
            </a:r>
            <a:br>
              <a:rPr lang="cs-CZ" dirty="0"/>
            </a:br>
            <a:r>
              <a:rPr lang="cs-CZ" dirty="0"/>
              <a:t>nadpis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7E2288-C6D9-4297-B5DD-4093A2EB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7" t="14411" r="71879" b="8523"/>
          <a:stretch/>
        </p:blipFill>
        <p:spPr>
          <a:xfrm>
            <a:off x="6191251" y="1903801"/>
            <a:ext cx="666750" cy="10562999"/>
          </a:xfrm>
          <a:prstGeom prst="rect">
            <a:avLst/>
          </a:prstGeom>
        </p:spPr>
      </p:pic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239600" y="8042400"/>
            <a:ext cx="3812400" cy="54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12531600" y="8042400"/>
            <a:ext cx="3812400" cy="54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17820000" y="8042400"/>
            <a:ext cx="3812400" cy="540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 hasCustomPrompt="1"/>
          </p:nvPr>
        </p:nvSpPr>
        <p:spPr>
          <a:xfrm>
            <a:off x="7239600" y="10800000"/>
            <a:ext cx="3812400" cy="129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 hasCustomPrompt="1"/>
          </p:nvPr>
        </p:nvSpPr>
        <p:spPr>
          <a:xfrm>
            <a:off x="7239600" y="12175650"/>
            <a:ext cx="3812400" cy="3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 hasCustomPrompt="1"/>
          </p:nvPr>
        </p:nvSpPr>
        <p:spPr>
          <a:xfrm>
            <a:off x="12531600" y="10800000"/>
            <a:ext cx="3816000" cy="129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 hasCustomPrompt="1"/>
          </p:nvPr>
        </p:nvSpPr>
        <p:spPr>
          <a:xfrm>
            <a:off x="12531600" y="12174300"/>
            <a:ext cx="3812400" cy="3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 hasCustomPrompt="1"/>
          </p:nvPr>
        </p:nvSpPr>
        <p:spPr>
          <a:xfrm>
            <a:off x="17820000" y="10800000"/>
            <a:ext cx="3812400" cy="129600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%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 hasCustomPrompt="1"/>
          </p:nvPr>
        </p:nvSpPr>
        <p:spPr>
          <a:xfrm>
            <a:off x="17820000" y="12174300"/>
            <a:ext cx="3812400" cy="36000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z celkového počtu</a:t>
            </a:r>
          </a:p>
        </p:txBody>
      </p:sp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350" y="1980000"/>
            <a:ext cx="0" cy="10486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900" y="1980000"/>
            <a:ext cx="0" cy="104868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BEB555-79A3-47E9-B777-CD6AF6AE243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t>09.05.2022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4D53E-F1AF-46C3-8230-7A2D6B81B02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1FB46-E73A-4EC4-9E00-0D05DF8D0E6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71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Lístek s linkou">
            <a:extLst>
              <a:ext uri="{FF2B5EF4-FFF2-40B4-BE49-F238E27FC236}">
                <a16:creationId xmlns:a16="http://schemas.microsoft.com/office/drawing/2014/main" id="{F1E5EC0C-7B1D-47EC-A3E1-2B402F0B6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428625" y="450055"/>
            <a:ext cx="525846" cy="128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7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46" y="5401735"/>
            <a:ext cx="17195575" cy="365316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6" y="9054896"/>
            <a:ext cx="17195575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55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845" y="4321178"/>
            <a:ext cx="8369160" cy="776154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1265" y="4321179"/>
            <a:ext cx="8369158" cy="776154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72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667" y="4321966"/>
            <a:ext cx="83723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667" y="5474491"/>
            <a:ext cx="8372336" cy="66082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8091" y="4321966"/>
            <a:ext cx="837232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8094" y="5474491"/>
            <a:ext cx="8372324" cy="660823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909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44" y="1219200"/>
            <a:ext cx="17195575" cy="26416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19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44" y="2997208"/>
            <a:ext cx="7710060" cy="255693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2163" y="1029849"/>
            <a:ext cx="9028257" cy="1105287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844" y="5554139"/>
            <a:ext cx="7710060" cy="51688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126" indent="0">
              <a:buNone/>
              <a:defRPr sz="2800"/>
            </a:lvl2pPr>
            <a:lvl3pPr marL="1828252" indent="0">
              <a:buNone/>
              <a:defRPr sz="2400"/>
            </a:lvl3pPr>
            <a:lvl4pPr marL="2742378" indent="0">
              <a:buNone/>
              <a:defRPr sz="2000"/>
            </a:lvl4pPr>
            <a:lvl5pPr marL="3656502" indent="0">
              <a:buNone/>
              <a:defRPr sz="2000"/>
            </a:lvl5pPr>
            <a:lvl6pPr marL="4570628" indent="0">
              <a:buNone/>
              <a:defRPr sz="2000"/>
            </a:lvl6pPr>
            <a:lvl7pPr marL="5484754" indent="0">
              <a:buNone/>
              <a:defRPr sz="2000"/>
            </a:lvl7pPr>
            <a:lvl8pPr marL="6398880" indent="0">
              <a:buNone/>
              <a:defRPr sz="2000"/>
            </a:lvl8pPr>
            <a:lvl9pPr marL="7313006" indent="0">
              <a:buNone/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85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845" y="9601200"/>
            <a:ext cx="17195573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4844" y="1219200"/>
            <a:ext cx="17195575" cy="769143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845" y="10734676"/>
            <a:ext cx="17195573" cy="13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7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7175" cy="1373293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844" y="1219200"/>
            <a:ext cx="17195575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844" y="4321179"/>
            <a:ext cx="17195575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12144" y="12082725"/>
            <a:ext cx="182411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95B8-0BD6-4EDC-959F-D82D66CA15D6}" type="datetimeFigureOut">
              <a:rPr lang="cs-CZ" smtClean="0"/>
              <a:pPr/>
              <a:t>09.05.2022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844" y="12082725"/>
            <a:ext cx="125968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83564" y="12082725"/>
            <a:ext cx="1366856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C79EEDCB-EB91-4C4F-A503-5C6FE3AC84D2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8" name="Vodítko vertik. 4" hidden="1">
            <a:extLst>
              <a:ext uri="{FF2B5EF4-FFF2-40B4-BE49-F238E27FC236}">
                <a16:creationId xmlns:a16="http://schemas.microsoft.com/office/drawing/2014/main" id="{3C895B8F-B083-4AB2-ABAF-76FFED21E58B}"/>
              </a:ext>
            </a:extLst>
          </p:cNvPr>
          <p:cNvCxnSpPr/>
          <p:nvPr userDrawn="1"/>
        </p:nvCxnSpPr>
        <p:spPr>
          <a:xfrm>
            <a:off x="23929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odítko vertik. 3" hidden="1">
            <a:extLst>
              <a:ext uri="{FF2B5EF4-FFF2-40B4-BE49-F238E27FC236}">
                <a16:creationId xmlns:a16="http://schemas.microsoft.com/office/drawing/2014/main" id="{E20CCA9D-0858-4D06-AD11-DB0C32CCCB3F}"/>
              </a:ext>
            </a:extLst>
          </p:cNvPr>
          <p:cNvCxnSpPr/>
          <p:nvPr userDrawn="1"/>
        </p:nvCxnSpPr>
        <p:spPr>
          <a:xfrm>
            <a:off x="2313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Vodítko vertik. 2" hidden="1">
            <a:extLst>
              <a:ext uri="{FF2B5EF4-FFF2-40B4-BE49-F238E27FC236}">
                <a16:creationId xmlns:a16="http://schemas.microsoft.com/office/drawing/2014/main" id="{552F0DDD-210D-4D0D-B69E-49C20B18EE61}"/>
              </a:ext>
            </a:extLst>
          </p:cNvPr>
          <p:cNvCxnSpPr/>
          <p:nvPr userDrawn="1"/>
        </p:nvCxnSpPr>
        <p:spPr>
          <a:xfrm>
            <a:off x="1249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odítko vertik. 1" hidden="1">
            <a:extLst>
              <a:ext uri="{FF2B5EF4-FFF2-40B4-BE49-F238E27FC236}">
                <a16:creationId xmlns:a16="http://schemas.microsoft.com/office/drawing/2014/main" id="{4605B7AA-218E-4F0A-B999-802A12C3C648}"/>
              </a:ext>
            </a:extLst>
          </p:cNvPr>
          <p:cNvCxnSpPr/>
          <p:nvPr userDrawn="1"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odítko horiz. 5" hidden="1">
            <a:extLst>
              <a:ext uri="{FF2B5EF4-FFF2-40B4-BE49-F238E27FC236}">
                <a16:creationId xmlns:a16="http://schemas.microsoft.com/office/drawing/2014/main" id="{02A43B78-8D94-4A2A-B8D6-D956D5628068}"/>
              </a:ext>
            </a:extLst>
          </p:cNvPr>
          <p:cNvCxnSpPr/>
          <p:nvPr userDrawn="1"/>
        </p:nvCxnSpPr>
        <p:spPr>
          <a:xfrm>
            <a:off x="0" y="132588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odítko horiz. 4" hidden="1">
            <a:extLst>
              <a:ext uri="{FF2B5EF4-FFF2-40B4-BE49-F238E27FC236}">
                <a16:creationId xmlns:a16="http://schemas.microsoft.com/office/drawing/2014/main" id="{98DFABD4-A214-480D-94A5-1E1544CD332E}"/>
              </a:ext>
            </a:extLst>
          </p:cNvPr>
          <p:cNvCxnSpPr/>
          <p:nvPr userDrawn="1"/>
        </p:nvCxnSpPr>
        <p:spPr>
          <a:xfrm>
            <a:off x="0" y="124668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odítko horiz. 3" hidden="1">
            <a:extLst>
              <a:ext uri="{FF2B5EF4-FFF2-40B4-BE49-F238E27FC236}">
                <a16:creationId xmlns:a16="http://schemas.microsoft.com/office/drawing/2014/main" id="{292E6A4A-D85F-47FA-88D3-6AFDEBD14EAC}"/>
              </a:ext>
            </a:extLst>
          </p:cNvPr>
          <p:cNvCxnSpPr/>
          <p:nvPr userDrawn="1"/>
        </p:nvCxnSpPr>
        <p:spPr>
          <a:xfrm>
            <a:off x="0" y="32400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odítko horiz. 2" hidden="1">
            <a:extLst>
              <a:ext uri="{FF2B5EF4-FFF2-40B4-BE49-F238E27FC236}">
                <a16:creationId xmlns:a16="http://schemas.microsoft.com/office/drawing/2014/main" id="{CA282E34-2CFA-4C0E-88E6-0A81E1260065}"/>
              </a:ext>
            </a:extLst>
          </p:cNvPr>
          <p:cNvCxnSpPr/>
          <p:nvPr userDrawn="1"/>
        </p:nvCxnSpPr>
        <p:spPr>
          <a:xfrm>
            <a:off x="0" y="19800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odítko horiz. 1" hidden="1">
            <a:extLst>
              <a:ext uri="{FF2B5EF4-FFF2-40B4-BE49-F238E27FC236}">
                <a16:creationId xmlns:a16="http://schemas.microsoft.com/office/drawing/2014/main" id="{0EB48E79-C8D3-4A13-B2EF-7C2BF5C2F322}"/>
              </a:ext>
            </a:extLst>
          </p:cNvPr>
          <p:cNvCxnSpPr/>
          <p:nvPr userDrawn="1"/>
        </p:nvCxnSpPr>
        <p:spPr>
          <a:xfrm>
            <a:off x="0" y="457200"/>
            <a:ext cx="2438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  <p:sldLayoutId id="2147484056" r:id="rId18"/>
    <p:sldLayoutId id="2147484057" r:id="rId19"/>
    <p:sldLayoutId id="2147484058" r:id="rId20"/>
    <p:sldLayoutId id="2147484060" r:id="rId21"/>
    <p:sldLayoutId id="2147483685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15075" userDrawn="1">
          <p15:clr>
            <a:srgbClr val="F26B43"/>
          </p15:clr>
        </p15:guide>
        <p15:guide id="5" orient="horz" pos="283" userDrawn="1">
          <p15:clr>
            <a:srgbClr val="F26B43"/>
          </p15:clr>
        </p15:guide>
        <p15:guide id="6" orient="horz" pos="8357" userDrawn="1">
          <p15:clr>
            <a:srgbClr val="F26B43"/>
          </p15:clr>
        </p15:guide>
        <p15:guide id="7" orient="horz" pos="1236" userDrawn="1">
          <p15:clr>
            <a:srgbClr val="F26B43"/>
          </p15:clr>
        </p15:guide>
        <p15:guide id="8" orient="horz" pos="2029" userDrawn="1">
          <p15:clr>
            <a:srgbClr val="F26B43"/>
          </p15:clr>
        </p15:guide>
        <p15:guide id="9" orient="horz" pos="7858" userDrawn="1">
          <p15:clr>
            <a:srgbClr val="F26B43"/>
          </p15:clr>
        </p15:guide>
        <p15:guide id="10" pos="786" userDrawn="1">
          <p15:clr>
            <a:srgbClr val="F26B43"/>
          </p15:clr>
        </p15:guide>
        <p15:guide id="11" pos="14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gri.cz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bezpecnostpotravin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4" b="9564"/>
          <a:stretch>
            <a:fillRect/>
          </a:stretch>
        </p:blipFill>
        <p:spPr>
          <a:xfrm>
            <a:off x="85552" y="142508"/>
            <a:ext cx="24095248" cy="13438025"/>
          </a:xfrm>
        </p:spPr>
      </p:pic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2A52A9A3-080D-4A60-90ED-3CD1D6F204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2753" y="3200400"/>
            <a:ext cx="16838722" cy="3345958"/>
          </a:xfrm>
          <a:solidFill>
            <a:schemeClr val="accent1">
              <a:lumMod val="40000"/>
              <a:lumOff val="60000"/>
              <a:alpha val="85000"/>
            </a:schemeClr>
          </a:solidFill>
        </p:spPr>
        <p:txBody>
          <a:bodyPr/>
          <a:lstStyle/>
          <a:p>
            <a:endParaRPr lang="cs-CZ" dirty="0"/>
          </a:p>
        </p:txBody>
      </p:sp>
      <p:sp>
        <p:nvSpPr>
          <p:cNvPr id="24" name="Nadpis snímku"/>
          <p:cNvSpPr>
            <a:spLocks noGrp="1"/>
          </p:cNvSpPr>
          <p:nvPr>
            <p:ph type="ctrTitle"/>
          </p:nvPr>
        </p:nvSpPr>
        <p:spPr>
          <a:xfrm>
            <a:off x="3943963" y="5362100"/>
            <a:ext cx="14254713" cy="1253907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Moravské dny hygieny výživy, Olomouc</a:t>
            </a:r>
            <a:br>
              <a:rPr lang="cs-CZ" sz="6000" dirty="0">
                <a:solidFill>
                  <a:schemeClr val="tx1"/>
                </a:solidFill>
              </a:rPr>
            </a:br>
            <a:br>
              <a:rPr lang="cs-CZ" sz="6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cs-CZ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" name="Logo MZe">
            <a:extLst>
              <a:ext uri="{FF2B5EF4-FFF2-40B4-BE49-F238E27FC236}">
                <a16:creationId xmlns:a16="http://schemas.microsoft.com/office/drawing/2014/main" id="{DA531F35-4064-445C-B666-A301F89A62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0" y="4882695"/>
            <a:ext cx="3328059" cy="1437411"/>
          </a:xfrm>
          <a:prstGeom prst="rect">
            <a:avLst/>
          </a:prstGeom>
        </p:spPr>
      </p:pic>
      <p:cxnSp>
        <p:nvCxnSpPr>
          <p:cNvPr id="27" name="Svislá linka">
            <a:extLst>
              <a:ext uri="{FF2B5EF4-FFF2-40B4-BE49-F238E27FC236}">
                <a16:creationId xmlns:a16="http://schemas.microsoft.com/office/drawing/2014/main" id="{CCC7CE16-A853-4FB5-9503-EB361932F740}"/>
              </a:ext>
            </a:extLst>
          </p:cNvPr>
          <p:cNvCxnSpPr/>
          <p:nvPr/>
        </p:nvCxnSpPr>
        <p:spPr>
          <a:xfrm>
            <a:off x="4286250" y="3699454"/>
            <a:ext cx="0" cy="228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orizontální linka">
            <a:extLst>
              <a:ext uri="{FF2B5EF4-FFF2-40B4-BE49-F238E27FC236}">
                <a16:creationId xmlns:a16="http://schemas.microsoft.com/office/drawing/2014/main" id="{BCC3897C-92BD-4E21-9710-197D4402CD39}"/>
              </a:ext>
            </a:extLst>
          </p:cNvPr>
          <p:cNvCxnSpPr/>
          <p:nvPr/>
        </p:nvCxnSpPr>
        <p:spPr>
          <a:xfrm>
            <a:off x="551303" y="9012001"/>
            <a:ext cx="1558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722753" y="9322841"/>
            <a:ext cx="10869488" cy="1714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29623" y="9641482"/>
            <a:ext cx="109790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Martin Štěpánek</a:t>
            </a:r>
          </a:p>
          <a:p>
            <a:r>
              <a:rPr lang="cs-CZ" sz="3200" dirty="0"/>
              <a:t>Odbor potravinářský, Ministerstvo zemědělství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735330" y="3583053"/>
            <a:ext cx="12516096" cy="1437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0" b="1" dirty="0">
                <a:solidFill>
                  <a:srgbClr val="FF0000"/>
                </a:solidFill>
              </a:rPr>
              <a:t>Nutriční značení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A016C38-B257-4D55-BC74-5629B7B9BD43}"/>
              </a:ext>
            </a:extLst>
          </p:cNvPr>
          <p:cNvSpPr txBox="1"/>
          <p:nvPr/>
        </p:nvSpPr>
        <p:spPr>
          <a:xfrm>
            <a:off x="1506509" y="4119773"/>
            <a:ext cx="277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12.5.2022</a:t>
            </a:r>
          </a:p>
        </p:txBody>
      </p:sp>
    </p:spTree>
    <p:extLst>
      <p:ext uri="{BB962C8B-B14F-4D97-AF65-F5344CB8AC3E}">
        <p14:creationId xmlns:p14="http://schemas.microsoft.com/office/powerpoint/2010/main" val="246253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019800" y="1828800"/>
            <a:ext cx="1295400" cy="1167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72EBE06-D94A-443C-A9F9-44AD2FC05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76" y="3490703"/>
            <a:ext cx="12353924" cy="9147048"/>
          </a:xfrm>
        </p:spPr>
        <p:txBody>
          <a:bodyPr>
            <a:normAutofit lnSpcReduction="10000"/>
          </a:bodyPr>
          <a:lstStyle/>
          <a:p>
            <a:pPr marL="571500" indent="-571500" algn="just">
              <a:buBlip>
                <a:blip r:embed="rId2"/>
              </a:buBlip>
            </a:pPr>
            <a:r>
              <a:rPr lang="cs-CZ" sz="3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Pravidla pro povinné označování potravin výživovými údaji</a:t>
            </a:r>
            <a:r>
              <a:rPr lang="cs-CZ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v EU harmonizována</a:t>
            </a:r>
          </a:p>
          <a:p>
            <a:pPr algn="just"/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Blip>
                <a:blip r:embed="rId2"/>
              </a:buBlip>
            </a:pPr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Blip>
                <a:blip r:embed="rId2"/>
              </a:buBlip>
            </a:pP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prosince 2016 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povinné označování balených potravin informacemi o </a:t>
            </a:r>
            <a:r>
              <a:rPr lang="cs-CZ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energetické hodnotě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3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množství tuků, nasycených mastných kyselin, sacharidů, cukrů, bílkovin a soli</a:t>
            </a:r>
          </a:p>
          <a:p>
            <a:pPr algn="just"/>
            <a:endParaRPr lang="cs-CZ" sz="3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Blip>
                <a:blip r:embed="rId2"/>
              </a:buBlip>
            </a:pP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Formát tabulky 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(popř. lineární),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velikostí písma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mm</a:t>
            </a:r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Blip>
                <a:blip r:embed="rId2"/>
              </a:buBlip>
            </a:pP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o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energetické hodnotě 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vyjadřují v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kilojoulech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kilokaloriích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g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cs-CZ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Blip>
                <a:blip r:embed="rId2"/>
              </a:buBlip>
            </a:pP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o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obsahu živin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vyjadřují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gramech na 100 g 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ml</a:t>
            </a:r>
            <a:r>
              <a:rPr lang="cs-CZ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buBlip>
                <a:blip r:embed="rId2"/>
              </a:buBlip>
            </a:pPr>
            <a:endParaRPr lang="cs-CZ" sz="3600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12839700" y="1085850"/>
            <a:ext cx="0" cy="120266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64654" y="766971"/>
            <a:ext cx="121567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Nařízení EP a Rady (EU) č. 1169/2011 o poskytování informací o potravinách spotřebitelům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83096"/>
              </p:ext>
            </p:extLst>
          </p:nvPr>
        </p:nvGraphicFramePr>
        <p:xfrm>
          <a:off x="13535025" y="3625015"/>
          <a:ext cx="10344152" cy="769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076">
                  <a:extLst>
                    <a:ext uri="{9D8B030D-6E8A-4147-A177-3AD203B41FA5}">
                      <a16:colId xmlns:a16="http://schemas.microsoft.com/office/drawing/2014/main" val="3980034998"/>
                    </a:ext>
                  </a:extLst>
                </a:gridCol>
                <a:gridCol w="5172076">
                  <a:extLst>
                    <a:ext uri="{9D8B030D-6E8A-4147-A177-3AD203B41FA5}">
                      <a16:colId xmlns:a16="http://schemas.microsoft.com/office/drawing/2014/main" val="4175288340"/>
                    </a:ext>
                  </a:extLst>
                </a:gridCol>
              </a:tblGrid>
              <a:tr h="948827">
                <a:tc gridSpan="2">
                  <a:txBody>
                    <a:bodyPr/>
                    <a:lstStyle/>
                    <a:p>
                      <a:r>
                        <a:rPr lang="cs-CZ" dirty="0"/>
                        <a:t>Výživové údaje na 100g: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092438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/…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238541"/>
                  </a:ext>
                </a:extLst>
              </a:tr>
              <a:tr h="2312878">
                <a:tc>
                  <a:txBody>
                    <a:bodyPr/>
                    <a:lstStyle/>
                    <a:p>
                      <a:r>
                        <a:rPr lang="cs-CZ" dirty="0"/>
                        <a:t> Tuky</a:t>
                      </a:r>
                    </a:p>
                    <a:p>
                      <a:r>
                        <a:rPr lang="cs-CZ" baseline="0" dirty="0"/>
                        <a:t>   z toho nasycené      </a:t>
                      </a:r>
                    </a:p>
                    <a:p>
                      <a:r>
                        <a:rPr lang="cs-CZ" baseline="0" dirty="0"/>
                        <a:t>   mastné kyseliny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 g</a:t>
                      </a:r>
                    </a:p>
                    <a:p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92865"/>
                  </a:ext>
                </a:extLst>
              </a:tr>
              <a:tr h="1582496">
                <a:tc>
                  <a:txBody>
                    <a:bodyPr/>
                    <a:lstStyle/>
                    <a:p>
                      <a:r>
                        <a:rPr lang="cs-CZ" dirty="0"/>
                        <a:t> Sacharidy</a:t>
                      </a:r>
                    </a:p>
                    <a:p>
                      <a:r>
                        <a:rPr lang="cs-CZ" dirty="0"/>
                        <a:t>   z toho cukry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 g</a:t>
                      </a:r>
                    </a:p>
                    <a:p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4677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Bílkoviny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452453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Sůl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873379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3302F1A9-3755-45E3-B3D8-32698FB0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4145" y="1410303"/>
            <a:ext cx="10999950" cy="198000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tabulka </a:t>
            </a:r>
            <a: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výživových údajů</a:t>
            </a:r>
            <a:b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</a:t>
            </a:r>
            <a:r>
              <a:rPr lang="cs-CZ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údajů</a:t>
            </a:r>
            <a: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21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695950" y="1390650"/>
            <a:ext cx="1390650" cy="1186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9200" y="1162050"/>
            <a:ext cx="10999950" cy="1980000"/>
          </a:xfrm>
        </p:spPr>
        <p:txBody>
          <a:bodyPr>
            <a:normAutofit/>
          </a:bodyPr>
          <a:lstStyle/>
          <a:p>
            <a:r>
              <a:rPr lang="cs-CZ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Rozšířená tabulka výživových údajů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>
          <a:xfrm>
            <a:off x="658650" y="3139321"/>
            <a:ext cx="11400000" cy="9829800"/>
          </a:xfrm>
        </p:spPr>
        <p:txBody>
          <a:bodyPr>
            <a:normAutofit/>
          </a:bodyPr>
          <a:lstStyle/>
          <a:p>
            <a:pPr marL="571500" indent="-571500" algn="just">
              <a:buBlip>
                <a:blip r:embed="rId3"/>
              </a:buBlip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povinných výživových údajů </a:t>
            </a:r>
            <a: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možné doplnit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uvedení množství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jedné nebo více z následujících živin:</a:t>
            </a:r>
          </a:p>
          <a:p>
            <a:pPr algn="just"/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Mononenasycené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mastné kyseliny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Polynenasycené mastné kyseliny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Polyalkoholy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Škrob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Vláknina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Veškeré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vitaminy a minerály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uvedené v nařízení přítomné ve stanoveném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významném množství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uvedených referenčních příjmů + jejich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procentní podíl referenčních hodnot příjmu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Seznam je uzavřený!</a:t>
            </a:r>
          </a:p>
          <a:p>
            <a:pPr marL="571500" indent="-571500">
              <a:buBlip>
                <a:blip r:embed="rId3"/>
              </a:buBlip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cxnSp>
        <p:nvCxnSpPr>
          <p:cNvPr id="6" name="Přímá spojnice 5"/>
          <p:cNvCxnSpPr/>
          <p:nvPr/>
        </p:nvCxnSpPr>
        <p:spPr>
          <a:xfrm>
            <a:off x="12839700" y="1085850"/>
            <a:ext cx="0" cy="120266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8186"/>
              </p:ext>
            </p:extLst>
          </p:nvPr>
        </p:nvGraphicFramePr>
        <p:xfrm>
          <a:off x="13576853" y="2167171"/>
          <a:ext cx="8806070" cy="1053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560">
                  <a:extLst>
                    <a:ext uri="{9D8B030D-6E8A-4147-A177-3AD203B41FA5}">
                      <a16:colId xmlns:a16="http://schemas.microsoft.com/office/drawing/2014/main" val="1959528445"/>
                    </a:ext>
                  </a:extLst>
                </a:gridCol>
                <a:gridCol w="4470510">
                  <a:extLst>
                    <a:ext uri="{9D8B030D-6E8A-4147-A177-3AD203B41FA5}">
                      <a16:colId xmlns:a16="http://schemas.microsoft.com/office/drawing/2014/main" val="535089160"/>
                    </a:ext>
                  </a:extLst>
                </a:gridCol>
              </a:tblGrid>
              <a:tr h="948827">
                <a:tc gridSpan="2">
                  <a:txBody>
                    <a:bodyPr/>
                    <a:lstStyle/>
                    <a:p>
                      <a:r>
                        <a:rPr lang="cs-CZ" dirty="0"/>
                        <a:t>Výživové údaje na 100g: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90788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/…</a:t>
                      </a:r>
                      <a:r>
                        <a:rPr lang="cs-CZ" baseline="0" dirty="0"/>
                        <a:t> kcal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064144"/>
                  </a:ext>
                </a:extLst>
              </a:tr>
              <a:tr h="2312878">
                <a:tc>
                  <a:txBody>
                    <a:bodyPr/>
                    <a:lstStyle/>
                    <a:p>
                      <a:r>
                        <a:rPr lang="cs-CZ" dirty="0"/>
                        <a:t> Tuky</a:t>
                      </a:r>
                    </a:p>
                    <a:p>
                      <a:r>
                        <a:rPr lang="cs-CZ" baseline="0" dirty="0"/>
                        <a:t>   z toho nasycené         </a:t>
                      </a:r>
                    </a:p>
                    <a:p>
                      <a:r>
                        <a:rPr lang="cs-CZ" baseline="0" dirty="0"/>
                        <a:t>   mastné kyseliny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g</a:t>
                      </a:r>
                    </a:p>
                    <a:p>
                      <a:pPr algn="l"/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037652"/>
                  </a:ext>
                </a:extLst>
              </a:tr>
              <a:tr h="1582496">
                <a:tc>
                  <a:txBody>
                    <a:bodyPr/>
                    <a:lstStyle/>
                    <a:p>
                      <a:r>
                        <a:rPr lang="cs-CZ" dirty="0"/>
                        <a:t> Sacharidy</a:t>
                      </a:r>
                    </a:p>
                    <a:p>
                      <a:r>
                        <a:rPr lang="cs-CZ" dirty="0"/>
                        <a:t>    z toho cukry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g</a:t>
                      </a:r>
                    </a:p>
                    <a:p>
                      <a:pPr algn="l"/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24493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Vláknina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660013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Bílkoviny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333377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Sůl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75049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Vitamin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mg + % RHP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31129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Vápník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… mg + % RHP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52882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933B8EFB-AFFF-4174-9B29-6DC6E21A5A04}"/>
              </a:ext>
            </a:extLst>
          </p:cNvPr>
          <p:cNvSpPr txBox="1">
            <a:spLocks/>
          </p:cNvSpPr>
          <p:nvPr/>
        </p:nvSpPr>
        <p:spPr>
          <a:xfrm>
            <a:off x="14750038" y="1010588"/>
            <a:ext cx="9024360" cy="19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Rozšířená tabulka </a:t>
            </a:r>
            <a:r>
              <a:rPr lang="cs-CZ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výživových údajů</a:t>
            </a:r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5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B89B295D-0835-41CD-A20F-627B82175E1E}"/>
              </a:ext>
            </a:extLst>
          </p:cNvPr>
          <p:cNvSpPr/>
          <p:nvPr/>
        </p:nvSpPr>
        <p:spPr>
          <a:xfrm>
            <a:off x="985833" y="4077174"/>
            <a:ext cx="13755628" cy="2973065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943600" y="1638300"/>
            <a:ext cx="1714500" cy="1165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260472" y="1541077"/>
            <a:ext cx="2105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 výživových údajů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170637" y="1968296"/>
            <a:ext cx="91823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Dobrovolné opakování </a:t>
            </a: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hlavním </a:t>
            </a:r>
          </a:p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zorném poli (na přední straně obalu)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249552" y="3471858"/>
            <a:ext cx="15228190" cy="91689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057272" y="8190234"/>
            <a:ext cx="13755628" cy="2973065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659544" y="8934477"/>
            <a:ext cx="1338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Formát, grafické provedení a barvy nejsou stanoveny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8ACB472B-DFE4-4B57-BE32-73EF14BED6E7}"/>
              </a:ext>
            </a:extLst>
          </p:cNvPr>
          <p:cNvSpPr/>
          <p:nvPr/>
        </p:nvSpPr>
        <p:spPr>
          <a:xfrm>
            <a:off x="1025887" y="4323394"/>
            <a:ext cx="13755628" cy="2973065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659544" y="5025097"/>
            <a:ext cx="13162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Výživové údaje je možno opakovat (5 údajů)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Opakovaní musí být provedeno v hlavním zorném poli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Povinnou velikostí písma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237FA96-9B0C-468E-96B7-F783944F1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460" y="4881894"/>
            <a:ext cx="7923600" cy="405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60987"/>
              </p:ext>
            </p:extLst>
          </p:nvPr>
        </p:nvGraphicFramePr>
        <p:xfrm>
          <a:off x="9812338" y="3368675"/>
          <a:ext cx="13200063" cy="769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021">
                  <a:extLst>
                    <a:ext uri="{9D8B030D-6E8A-4147-A177-3AD203B41FA5}">
                      <a16:colId xmlns:a16="http://schemas.microsoft.com/office/drawing/2014/main" val="709874739"/>
                    </a:ext>
                  </a:extLst>
                </a:gridCol>
                <a:gridCol w="4400021">
                  <a:extLst>
                    <a:ext uri="{9D8B030D-6E8A-4147-A177-3AD203B41FA5}">
                      <a16:colId xmlns:a16="http://schemas.microsoft.com/office/drawing/2014/main" val="2540899996"/>
                    </a:ext>
                  </a:extLst>
                </a:gridCol>
                <a:gridCol w="4400021">
                  <a:extLst>
                    <a:ext uri="{9D8B030D-6E8A-4147-A177-3AD203B41FA5}">
                      <a16:colId xmlns:a16="http://schemas.microsoft.com/office/drawing/2014/main" val="1065134382"/>
                    </a:ext>
                  </a:extLst>
                </a:gridCol>
              </a:tblGrid>
              <a:tr h="948827">
                <a:tc gridSpan="2">
                  <a:txBody>
                    <a:bodyPr/>
                    <a:lstStyle/>
                    <a:p>
                      <a:r>
                        <a:rPr lang="cs-CZ" dirty="0"/>
                        <a:t>Výživové údaje na 100g: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Ve 25g (1 porce)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63869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Energie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886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/211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221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674609"/>
                  </a:ext>
                </a:extLst>
              </a:tr>
              <a:tr h="2312878">
                <a:tc>
                  <a:txBody>
                    <a:bodyPr/>
                    <a:lstStyle/>
                    <a:p>
                      <a:r>
                        <a:rPr lang="cs-CZ" dirty="0"/>
                        <a:t> Tuky</a:t>
                      </a:r>
                    </a:p>
                    <a:p>
                      <a:r>
                        <a:rPr lang="cs-CZ" baseline="0" dirty="0"/>
                        <a:t>   z toho nasycené       </a:t>
                      </a:r>
                    </a:p>
                    <a:p>
                      <a:r>
                        <a:rPr lang="cs-CZ" baseline="0" dirty="0"/>
                        <a:t>   mastné kyseliny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9,0 g</a:t>
                      </a:r>
                    </a:p>
                    <a:p>
                      <a:r>
                        <a:rPr lang="cs-CZ" dirty="0"/>
                        <a:t>0,6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2,2 g</a:t>
                      </a:r>
                    </a:p>
                    <a:p>
                      <a:r>
                        <a:rPr lang="cs-CZ" dirty="0"/>
                        <a:t>0,2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833279"/>
                  </a:ext>
                </a:extLst>
              </a:tr>
              <a:tr h="1582496">
                <a:tc>
                  <a:txBody>
                    <a:bodyPr/>
                    <a:lstStyle/>
                    <a:p>
                      <a:r>
                        <a:rPr lang="cs-CZ" dirty="0"/>
                        <a:t> Sacharidy</a:t>
                      </a:r>
                    </a:p>
                    <a:p>
                      <a:r>
                        <a:rPr lang="cs-CZ" dirty="0"/>
                        <a:t>   z toho cukry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26,0 g</a:t>
                      </a:r>
                    </a:p>
                    <a:p>
                      <a:r>
                        <a:rPr lang="cs-CZ" dirty="0"/>
                        <a:t>1,4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6,5 g</a:t>
                      </a:r>
                    </a:p>
                    <a:p>
                      <a:r>
                        <a:rPr lang="cs-CZ" dirty="0"/>
                        <a:t>0,4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88492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Bílkoviny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6,5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1,6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58950"/>
                  </a:ext>
                </a:extLst>
              </a:tr>
              <a:tr h="948827">
                <a:tc>
                  <a:txBody>
                    <a:bodyPr/>
                    <a:lstStyle/>
                    <a:p>
                      <a:r>
                        <a:rPr lang="cs-CZ" dirty="0"/>
                        <a:t> Sůl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54875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28649" y="781070"/>
            <a:ext cx="1785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údajů na  porci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8649" y="2562860"/>
            <a:ext cx="5799483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výživové tabulky </a:t>
            </a: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doplňkový údaj</a:t>
            </a:r>
          </a:p>
          <a:p>
            <a:pPr marL="285750" indent="-285750">
              <a:buBlip>
                <a:blip r:embed="rId2"/>
              </a:buBlip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opakování </a:t>
            </a: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výživových údajů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</a:t>
            </a: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údaje uvést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pouze na porci</a:t>
            </a:r>
          </a:p>
          <a:p>
            <a:endParaRPr lang="cs-CZ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 být vyznačena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porce </a:t>
            </a:r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porcí v balení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37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695950" y="1751251"/>
            <a:ext cx="1524600" cy="1162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12134850" y="1047750"/>
            <a:ext cx="0" cy="120266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46088" y="817226"/>
            <a:ext cx="1190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Výjimky z uvádění výživových údajů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4963" y="2485231"/>
            <a:ext cx="11410950" cy="1157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Např.:</a:t>
            </a:r>
          </a:p>
          <a:p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Nebalené potraviny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Nezpracované produkty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Potraviny v obalech, jejichž největší plocha je menší než 25 cm</a:t>
            </a:r>
            <a:r>
              <a:rPr lang="cs-CZ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Potraviny, dodávané v malých množstvích viz </a:t>
            </a:r>
            <a:r>
              <a:rPr lang="cs-CZ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§6 odst.4  zákona č. 110/1197 Sb.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Byliny, koření a jejich směsi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Přídatné látky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Balené vody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Ocet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Žvýkačky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Bylinné a ovocné čaje</a:t>
            </a:r>
          </a:p>
          <a:p>
            <a:pPr marL="571500" indent="-571500">
              <a:buBlip>
                <a:blip r:embed="rId3"/>
              </a:buBlip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Sůl</a:t>
            </a: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726" y="3131641"/>
            <a:ext cx="10811774" cy="843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584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773500" y="1861650"/>
            <a:ext cx="323250" cy="114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496050" y="420624"/>
            <a:ext cx="990600" cy="13295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325588" y="420624"/>
            <a:ext cx="21296376" cy="1441026"/>
          </a:xfrm>
          <a:noFill/>
        </p:spPr>
        <p:txBody>
          <a:bodyPr>
            <a:noAutofit/>
          </a:bodyPr>
          <a:lstStyle/>
          <a:p>
            <a:r>
              <a:rPr lang="cs-CZ" sz="4400" b="1" u="sng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Shrnutí současného systému výživového značení potravin</a:t>
            </a:r>
            <a:r>
              <a:rPr lang="cs-CZ" sz="4400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8"/>
          </p:nvPr>
        </p:nvSpPr>
        <p:spPr>
          <a:xfrm>
            <a:off x="12578737" y="1784349"/>
            <a:ext cx="9976050" cy="1197389"/>
          </a:xfrm>
        </p:spPr>
        <p:txBody>
          <a:bodyPr>
            <a:noAutofit/>
          </a:bodyPr>
          <a:lstStyle/>
          <a:p>
            <a:r>
              <a:rPr lang="cs-CZ" sz="3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Dobrovolné opakování v hlavním zorném poli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21"/>
          </p:nvPr>
        </p:nvSpPr>
        <p:spPr>
          <a:xfrm>
            <a:off x="198773" y="7761272"/>
            <a:ext cx="11182350" cy="3514835"/>
          </a:xfrm>
        </p:spPr>
        <p:txBody>
          <a:bodyPr>
            <a:no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Povinné od roku 2016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Objektivní, popisné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Umožňuje srovnání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potravinami na 100g a 100ml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Umožnuje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sledovat celkový denní příjem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energie a živin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Nediskriminační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Nerozděluje potraviny na „zdravé“ a „méně zdravé“</a:t>
            </a:r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2"/>
          </p:nvPr>
        </p:nvSpPr>
        <p:spPr>
          <a:xfrm>
            <a:off x="12642285" y="8045999"/>
            <a:ext cx="10303110" cy="2350331"/>
          </a:xfrm>
        </p:spPr>
        <p:txBody>
          <a:bodyPr>
            <a:norm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 je dobrovolné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hlavním zorném poli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Flexibilní formát – je na PPP</a:t>
            </a:r>
          </a:p>
        </p:txBody>
      </p:sp>
      <p:cxnSp>
        <p:nvCxnSpPr>
          <p:cNvPr id="9" name="Přímá spojnice 8"/>
          <p:cNvCxnSpPr>
            <a:cxnSpLocks/>
          </p:cNvCxnSpPr>
          <p:nvPr/>
        </p:nvCxnSpPr>
        <p:spPr>
          <a:xfrm>
            <a:off x="11347667" y="1861650"/>
            <a:ext cx="33456" cy="89322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8982" r="15342" b="11085"/>
          <a:stretch/>
        </p:blipFill>
        <p:spPr>
          <a:xfrm>
            <a:off x="1192907" y="2648638"/>
            <a:ext cx="6867441" cy="4949687"/>
          </a:xfrm>
          <a:prstGeom prst="rect">
            <a:avLst/>
          </a:prstGeom>
        </p:spPr>
      </p:pic>
      <p:sp>
        <p:nvSpPr>
          <p:cNvPr id="7" name="Zástupný symbol pro text 6"/>
          <p:cNvSpPr>
            <a:spLocks noGrp="1"/>
          </p:cNvSpPr>
          <p:nvPr>
            <p:ph type="body" sz="quarter" idx="17"/>
          </p:nvPr>
        </p:nvSpPr>
        <p:spPr>
          <a:xfrm>
            <a:off x="1938393" y="1801777"/>
            <a:ext cx="8939757" cy="540000"/>
          </a:xfrm>
        </p:spPr>
        <p:txBody>
          <a:bodyPr>
            <a:noAutofit/>
          </a:bodyPr>
          <a:lstStyle/>
          <a:p>
            <a:r>
              <a:rPr lang="cs-CZ" sz="3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Povinné výživové údaje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C1B4966-C0C0-4267-81AA-B9973FF68C4D}"/>
              </a:ext>
            </a:extLst>
          </p:cNvPr>
          <p:cNvCxnSpPr>
            <a:cxnSpLocks/>
          </p:cNvCxnSpPr>
          <p:nvPr/>
        </p:nvCxnSpPr>
        <p:spPr>
          <a:xfrm flipH="1">
            <a:off x="326209" y="10777937"/>
            <a:ext cx="22894582" cy="1488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text 7">
            <a:extLst>
              <a:ext uri="{FF2B5EF4-FFF2-40B4-BE49-F238E27FC236}">
                <a16:creationId xmlns:a16="http://schemas.microsoft.com/office/drawing/2014/main" id="{C4DDB822-4535-4235-8240-6645C925FDD7}"/>
              </a:ext>
            </a:extLst>
          </p:cNvPr>
          <p:cNvSpPr txBox="1">
            <a:spLocks/>
          </p:cNvSpPr>
          <p:nvPr/>
        </p:nvSpPr>
        <p:spPr>
          <a:xfrm>
            <a:off x="7388235" y="10857103"/>
            <a:ext cx="9976050" cy="1197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320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způsoby vyjadřování výživových údajů</a:t>
            </a:r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id="{B3240FC9-6E0A-4DCA-92F9-6C566773C0CD}"/>
              </a:ext>
            </a:extLst>
          </p:cNvPr>
          <p:cNvSpPr txBox="1">
            <a:spLocks/>
          </p:cNvSpPr>
          <p:nvPr/>
        </p:nvSpPr>
        <p:spPr>
          <a:xfrm>
            <a:off x="1051939" y="11439054"/>
            <a:ext cx="12100496" cy="3514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28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85900" indent="-5715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Tx/>
              <a:buBlip>
                <a:blip r:embed="rId2"/>
              </a:buBlip>
            </a:pPr>
            <a:r>
              <a:rPr lang="cs-CZ" sz="3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Povolené na dobrovolné bázi</a:t>
            </a:r>
          </a:p>
          <a:p>
            <a:pPr marL="457200" indent="-457200" algn="just">
              <a:buFontTx/>
              <a:buBlip>
                <a:blip r:embed="rId2"/>
              </a:buBlip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informace navíc (základní tabulka musí být vždy splněna)</a:t>
            </a:r>
          </a:p>
          <a:p>
            <a:pPr marL="457200" indent="-457200" algn="just">
              <a:buFontTx/>
              <a:buBlip>
                <a:blip r:embed="rId2"/>
              </a:buBlip>
            </a:pPr>
            <a:r>
              <a:rPr lang="cs-CZ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Oznamovací povinnost na MZe</a:t>
            </a:r>
          </a:p>
          <a:p>
            <a:endParaRPr lang="cs-CZ" sz="3200" dirty="0"/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D77CD76B-5902-4E1F-A55A-E8D289EDC15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6809"/>
          <a:stretch/>
        </p:blipFill>
        <p:spPr>
          <a:xfrm>
            <a:off x="13603476" y="11687856"/>
            <a:ext cx="2115678" cy="1197389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C464757-0DB2-4914-A031-1971DCA2588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944" y="11333094"/>
            <a:ext cx="2096528" cy="1714500"/>
          </a:xfrm>
          <a:prstGeom prst="rect">
            <a:avLst/>
          </a:prstGeom>
        </p:spPr>
      </p:pic>
      <p:pic>
        <p:nvPicPr>
          <p:cNvPr id="23" name="Picture 4" descr="H:\My Documents\SANTE\blauw-vinkje.png">
            <a:extLst>
              <a:ext uri="{FF2B5EF4-FFF2-40B4-BE49-F238E27FC236}">
                <a16:creationId xmlns:a16="http://schemas.microsoft.com/office/drawing/2014/main" id="{8041F54D-C521-4D42-939F-66663153516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973" y="11687856"/>
            <a:ext cx="1339800" cy="1299113"/>
          </a:xfrm>
          <a:prstGeom prst="rect">
            <a:avLst/>
          </a:prstGeom>
          <a:noFill/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1B59D9A-F480-4DA1-87A3-A37EDFDFC2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931" y="2877616"/>
            <a:ext cx="8261966" cy="42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13698144" y="620439"/>
            <a:ext cx="10059877" cy="188913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343650" y="285750"/>
            <a:ext cx="1035396" cy="1343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72F682-1579-4134-BAF9-6B0E7B01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4" y="510399"/>
            <a:ext cx="13433111" cy="2776174"/>
          </a:xfrm>
        </p:spPr>
        <p:txBody>
          <a:bodyPr>
            <a:normAutofit fontScale="90000"/>
          </a:bodyPr>
          <a:lstStyle/>
          <a:p>
            <a:r>
              <a:rPr lang="cs-CZ" sz="5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Navrhované možnosti nového povinného systému označování výživové hodnoty na přední straně obalu</a:t>
            </a:r>
            <a:br>
              <a:rPr lang="cs-CZ" sz="5400" b="1" u="sng" dirty="0">
                <a:solidFill>
                  <a:schemeClr val="tx1"/>
                </a:solidFill>
              </a:rPr>
            </a:br>
            <a:br>
              <a:rPr lang="cs-C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793896-C31C-42C3-8170-9F8A962C4C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 err="1"/>
              <a:t>Tus</a:t>
            </a:r>
            <a:r>
              <a:rPr lang="cs-CZ" dirty="0"/>
              <a:t> aut </a:t>
            </a:r>
            <a:r>
              <a:rPr lang="cs-CZ" dirty="0" err="1"/>
              <a:t>quianih</a:t>
            </a:r>
            <a:r>
              <a:rPr lang="cs-CZ" dirty="0"/>
              <a:t> </a:t>
            </a:r>
            <a:r>
              <a:rPr lang="cs-CZ" dirty="0" err="1"/>
              <a:t>iliquam</a:t>
            </a:r>
            <a:r>
              <a:rPr lang="cs-CZ" dirty="0"/>
              <a:t> </a:t>
            </a:r>
            <a:r>
              <a:rPr lang="cs-CZ" dirty="0" err="1"/>
              <a:t>aspediam</a:t>
            </a:r>
            <a:r>
              <a:rPr lang="cs-CZ" dirty="0"/>
              <a:t> </a:t>
            </a:r>
            <a:r>
              <a:rPr lang="cs-CZ" dirty="0" err="1"/>
              <a:t>Equiae</a:t>
            </a:r>
            <a:r>
              <a:rPr lang="cs-CZ" dirty="0"/>
              <a:t>. </a:t>
            </a:r>
            <a:r>
              <a:rPr lang="cs-CZ" dirty="0" err="1"/>
              <a:t>Fere</a:t>
            </a:r>
            <a:r>
              <a:rPr lang="cs-CZ" dirty="0"/>
              <a:t> </a:t>
            </a:r>
            <a:r>
              <a:rPr lang="cs-CZ" dirty="0" err="1"/>
              <a:t>odis</a:t>
            </a:r>
            <a:r>
              <a:rPr lang="cs-CZ" dirty="0"/>
              <a:t> </a:t>
            </a:r>
            <a:r>
              <a:rPr lang="cs-CZ" dirty="0" err="1"/>
              <a:t>dolupta</a:t>
            </a:r>
            <a:r>
              <a:rPr lang="cs-CZ" dirty="0"/>
              <a:t> </a:t>
            </a:r>
            <a:r>
              <a:rPr lang="cs-CZ" dirty="0" err="1"/>
              <a:t>consequo</a:t>
            </a:r>
            <a:r>
              <a:rPr lang="cs-CZ" dirty="0"/>
              <a:t> </a:t>
            </a:r>
            <a:r>
              <a:rPr lang="cs-CZ" dirty="0" err="1"/>
              <a:t>debist</a:t>
            </a:r>
            <a:r>
              <a:rPr lang="cs-CZ" dirty="0"/>
              <a:t> </a:t>
            </a:r>
            <a:r>
              <a:rPr lang="cs-CZ" dirty="0" err="1"/>
              <a:t>que</a:t>
            </a:r>
            <a:r>
              <a:rPr lang="cs-CZ" dirty="0"/>
              <a:t> od </a:t>
            </a:r>
            <a:r>
              <a:rPr lang="cs-CZ" dirty="0" err="1"/>
              <a:t>ea</a:t>
            </a:r>
            <a:r>
              <a:rPr lang="cs-CZ" dirty="0"/>
              <a:t> </a:t>
            </a:r>
            <a:r>
              <a:rPr lang="cs-CZ" dirty="0" err="1"/>
              <a:t>velit</a:t>
            </a:r>
            <a:r>
              <a:rPr lang="cs-CZ" dirty="0"/>
              <a:t> vel </a:t>
            </a:r>
            <a:r>
              <a:rPr lang="cs-CZ" dirty="0" err="1"/>
              <a:t>eostem</a:t>
            </a:r>
            <a:r>
              <a:rPr lang="cs-CZ" dirty="0"/>
              <a:t>. </a:t>
            </a:r>
            <a:r>
              <a:rPr lang="cs-CZ" dirty="0" err="1"/>
              <a:t>Itatescienis</a:t>
            </a:r>
            <a:r>
              <a:rPr lang="cs-CZ" dirty="0"/>
              <a:t> </a:t>
            </a:r>
            <a:r>
              <a:rPr lang="cs-CZ" dirty="0" err="1"/>
              <a:t>dolo</a:t>
            </a:r>
            <a:r>
              <a:rPr lang="cs-CZ" dirty="0"/>
              <a:t> </a:t>
            </a:r>
            <a:r>
              <a:rPr lang="cs-CZ" dirty="0" err="1"/>
              <a:t>streta</a:t>
            </a:r>
            <a:r>
              <a:rPr lang="cs-CZ" dirty="0"/>
              <a:t> </a:t>
            </a:r>
            <a:r>
              <a:rPr lang="cs-CZ" dirty="0" err="1"/>
              <a:t>monete</a:t>
            </a:r>
            <a:r>
              <a:rPr lang="cs-CZ" dirty="0"/>
              <a:t> re </a:t>
            </a:r>
            <a:r>
              <a:rPr lang="cs-CZ" dirty="0" err="1"/>
              <a:t>proen</a:t>
            </a:r>
            <a:r>
              <a:rPr lang="cs-CZ" dirty="0"/>
              <a:t> </a:t>
            </a:r>
            <a:r>
              <a:rPr lang="cs-CZ" dirty="0" err="1"/>
              <a:t>inelnse</a:t>
            </a:r>
            <a:r>
              <a:rPr lang="cs-CZ" dirty="0"/>
              <a:t> </a:t>
            </a:r>
            <a:r>
              <a:rPr lang="cs-CZ" dirty="0" err="1"/>
              <a:t>pnelse</a:t>
            </a:r>
            <a:r>
              <a:rPr lang="cs-CZ" dirty="0"/>
              <a:t> </a:t>
            </a:r>
            <a:r>
              <a:rPr lang="cs-CZ" dirty="0" err="1"/>
              <a:t>nis</a:t>
            </a:r>
            <a:r>
              <a:rPr lang="cs-CZ" dirty="0"/>
              <a:t> </a:t>
            </a:r>
            <a:r>
              <a:rPr lang="cs-CZ" dirty="0" err="1"/>
              <a:t>nus</a:t>
            </a:r>
            <a:r>
              <a:rPr lang="cs-CZ" dirty="0"/>
              <a:t>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2328"/>
              </p:ext>
            </p:extLst>
          </p:nvPr>
        </p:nvGraphicFramePr>
        <p:xfrm>
          <a:off x="571499" y="2725242"/>
          <a:ext cx="23265163" cy="7600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2625">
                  <a:extLst>
                    <a:ext uri="{9D8B030D-6E8A-4147-A177-3AD203B41FA5}">
                      <a16:colId xmlns:a16="http://schemas.microsoft.com/office/drawing/2014/main" val="2574475778"/>
                    </a:ext>
                  </a:extLst>
                </a:gridCol>
                <a:gridCol w="5455134">
                  <a:extLst>
                    <a:ext uri="{9D8B030D-6E8A-4147-A177-3AD203B41FA5}">
                      <a16:colId xmlns:a16="http://schemas.microsoft.com/office/drawing/2014/main" val="2402705279"/>
                    </a:ext>
                  </a:extLst>
                </a:gridCol>
                <a:gridCol w="5871113">
                  <a:extLst>
                    <a:ext uri="{9D8B030D-6E8A-4147-A177-3AD203B41FA5}">
                      <a16:colId xmlns:a16="http://schemas.microsoft.com/office/drawing/2014/main" val="53387035"/>
                    </a:ext>
                  </a:extLst>
                </a:gridCol>
                <a:gridCol w="5816291">
                  <a:extLst>
                    <a:ext uri="{9D8B030D-6E8A-4147-A177-3AD203B41FA5}">
                      <a16:colId xmlns:a16="http://schemas.microsoft.com/office/drawing/2014/main" val="2576875472"/>
                    </a:ext>
                  </a:extLst>
                </a:gridCol>
              </a:tblGrid>
              <a:tr h="1333500">
                <a:tc gridSpan="2">
                  <a:txBody>
                    <a:bodyPr/>
                    <a:lstStyle/>
                    <a:p>
                      <a:pPr algn="ctr"/>
                      <a:r>
                        <a:rPr lang="cs-CZ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Nutričně specifická označování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Obecná označování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81661"/>
                  </a:ext>
                </a:extLst>
              </a:tr>
              <a:tr h="143619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1.) Numerická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2.) Barevně značená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3.)</a:t>
                      </a:r>
                      <a:r>
                        <a:rPr lang="cs-CZ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Podpůrná loga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4.) Známkované indikátory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153002"/>
                  </a:ext>
                </a:extLst>
              </a:tr>
              <a:tr h="483109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99369"/>
                  </a:ext>
                </a:extLst>
              </a:tr>
            </a:tbl>
          </a:graphicData>
        </a:graphic>
      </p:graphicFrame>
      <p:pic>
        <p:nvPicPr>
          <p:cNvPr id="16" name="Picture 3" descr="H:\My Documents\SANTE\images6OMMNI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046" y="5911262"/>
            <a:ext cx="4232967" cy="2237398"/>
          </a:xfrm>
          <a:prstGeom prst="rect">
            <a:avLst/>
          </a:prstGeom>
          <a:noFill/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0000000-0008-0000-0000-00007F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067" y="5898806"/>
            <a:ext cx="2096528" cy="1714500"/>
          </a:xfrm>
          <a:prstGeom prst="rect">
            <a:avLst/>
          </a:prstGeom>
        </p:spPr>
      </p:pic>
      <p:pic>
        <p:nvPicPr>
          <p:cNvPr id="18" name="Picture 83">
            <a:extLst>
              <a:ext uri="{FF2B5EF4-FFF2-40B4-BE49-F238E27FC236}">
                <a16:creationId xmlns:a16="http://schemas.microsoft.com/office/drawing/2014/main" id="{00000000-0008-0000-0000-00005400000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818" y="5878413"/>
            <a:ext cx="1736556" cy="1754453"/>
          </a:xfrm>
          <a:prstGeom prst="rect">
            <a:avLst/>
          </a:prstGeom>
        </p:spPr>
      </p:pic>
      <p:pic>
        <p:nvPicPr>
          <p:cNvPr id="19" name="Picture 4" descr="H:\My Documents\SANTE\blauw-vinkj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067" y="7861909"/>
            <a:ext cx="2001437" cy="2018347"/>
          </a:xfrm>
          <a:prstGeom prst="rect">
            <a:avLst/>
          </a:prstGeom>
          <a:noFill/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00000000-0008-0000-0000-00007700000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6809"/>
          <a:stretch/>
        </p:blipFill>
        <p:spPr>
          <a:xfrm>
            <a:off x="18692472" y="5866519"/>
            <a:ext cx="3986091" cy="21717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99494" y="10592883"/>
            <a:ext cx="4342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poskytuje číselné informace o energetické hodnotě a obsah specifických živin s relevancí k veřejnému zdraví a procentuální prezentací denního referenčního příjmu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79046" y="10448590"/>
            <a:ext cx="4152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poskytuje číselné hodnoty ohledně energetických hodnot a obsahu specifických živin relevantního pro veřejné zdraví a procentuální zastoupení denního referenčního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příjmu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2779691" y="10411419"/>
            <a:ext cx="4185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poskytuje celistvé označení produktu na základě jeho všeobecného nutričního hodnocení pomocí podpůrného loga, které je aplikováno, pouze pokud produkt koresponduje s danými nutričními kritérii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8493179" y="10592883"/>
            <a:ext cx="4384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poskytuje celkovou nutriční hodnotu potraviny pomocí známek založených na nutričním profilu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0" y="6270763"/>
            <a:ext cx="5466522" cy="235557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832981" y="732406"/>
            <a:ext cx="971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 na konci roku 2022 představí návrh nového povinného unijního harmonizovaného systému</a:t>
            </a:r>
          </a:p>
        </p:txBody>
      </p:sp>
    </p:spTree>
    <p:extLst>
      <p:ext uri="{BB962C8B-B14F-4D97-AF65-F5344CB8AC3E}">
        <p14:creationId xmlns:p14="http://schemas.microsoft.com/office/powerpoint/2010/main" val="80643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11277600" y="1562100"/>
            <a:ext cx="1028700" cy="1144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6916400" y="1885950"/>
            <a:ext cx="609600" cy="111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553450" y="4895850"/>
            <a:ext cx="11544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7658100" y="7448550"/>
            <a:ext cx="11125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5900" y="4105278"/>
            <a:ext cx="11525249" cy="58293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021832D-733C-4E1B-A514-7F720A475A67}"/>
              </a:ext>
            </a:extLst>
          </p:cNvPr>
          <p:cNvSpPr txBox="1"/>
          <p:nvPr/>
        </p:nvSpPr>
        <p:spPr>
          <a:xfrm>
            <a:off x="8113184" y="9029521"/>
            <a:ext cx="11544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www.eagri.cz</a:t>
            </a:r>
            <a:endParaRPr lang="cs-CZ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www.bezpecnostpotravin.cz</a:t>
            </a:r>
            <a:endParaRPr lang="cs-CZ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7093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747</Words>
  <Application>Microsoft Office PowerPoint</Application>
  <PresentationFormat>Vlastní</PresentationFormat>
  <Paragraphs>162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Fazeta</vt:lpstr>
      <vt:lpstr>Moravské dny hygieny výživy, Olomouc  </vt:lpstr>
      <vt:lpstr>Základní tabulka výživových údajů                      (7 údajů)</vt:lpstr>
      <vt:lpstr>Rozšířená tabulka výživových údajů</vt:lpstr>
      <vt:lpstr>Prezentace aplikace PowerPoint</vt:lpstr>
      <vt:lpstr>Prezentace aplikace PowerPoint</vt:lpstr>
      <vt:lpstr>Prezentace aplikace PowerPoint</vt:lpstr>
      <vt:lpstr>Prezentace aplikace PowerPoint</vt:lpstr>
      <vt:lpstr>Navrhované možnosti nového povinného systému označování výživové hodnoty na přední straně obalu  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2021-05-20T10:44:34Z</dcterms:created>
  <dcterms:modified xsi:type="dcterms:W3CDTF">2022-05-09T14:24:51Z</dcterms:modified>
</cp:coreProperties>
</file>