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266" r:id="rId2"/>
    <p:sldId id="391" r:id="rId3"/>
    <p:sldId id="415" r:id="rId4"/>
    <p:sldId id="392" r:id="rId5"/>
    <p:sldId id="395" r:id="rId6"/>
    <p:sldId id="416" r:id="rId7"/>
    <p:sldId id="386" r:id="rId8"/>
    <p:sldId id="398" r:id="rId9"/>
    <p:sldId id="412" r:id="rId10"/>
    <p:sldId id="413" r:id="rId11"/>
    <p:sldId id="418" r:id="rId12"/>
    <p:sldId id="422" r:id="rId13"/>
    <p:sldId id="423" r:id="rId14"/>
    <p:sldId id="390" r:id="rId15"/>
    <p:sldId id="421" r:id="rId16"/>
    <p:sldId id="389" r:id="rId17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C7"/>
    <a:srgbClr val="FF0000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3800" autoAdjust="0"/>
  </p:normalViewPr>
  <p:slideViewPr>
    <p:cSldViewPr>
      <p:cViewPr varScale="1">
        <p:scale>
          <a:sx n="72" d="100"/>
          <a:sy n="72" d="100"/>
        </p:scale>
        <p:origin x="3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0925925925925923E-2"/>
          <c:w val="0.93888888888888888"/>
          <c:h val="0.85498323126275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'NKV 2021'!$B$43</c:f>
              <c:strCache>
                <c:ptCount val="1"/>
                <c:pt idx="0">
                  <c:v>prevalence hospodářství pozitivních na sledované sérotypy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2.4000104986876544E-2"/>
                  <c:y val="4.62962962962960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05333333333331"/>
                      <c:h val="0.117338145231846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E62-4BE1-A203-F5BEAA158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'NKV 2021'!$A$45:$A$50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'NKV 2021'!$B$45:$B$50</c:f>
              <c:numCache>
                <c:formatCode>0.00%</c:formatCode>
                <c:ptCount val="6"/>
                <c:pt idx="0">
                  <c:v>3.8461538461538464E-2</c:v>
                </c:pt>
                <c:pt idx="1">
                  <c:v>3.614457831325301E-2</c:v>
                </c:pt>
                <c:pt idx="2">
                  <c:v>4.878048780487805E-2</c:v>
                </c:pt>
                <c:pt idx="3">
                  <c:v>8.43E-2</c:v>
                </c:pt>
                <c:pt idx="4">
                  <c:v>0.11899999999999999</c:v>
                </c:pt>
                <c:pt idx="5">
                  <c:v>0.14800000000000002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62-4BE1-A203-F5BEAA158F28}"/>
            </c:ext>
          </c:extLst>
        </c:ser>
        <c:ser>
          <c:idx val="1"/>
          <c:order val="1"/>
          <c:tx>
            <c:strRef>
              <c:f>'NKV 2021'!$C$43</c:f>
              <c:strCache>
                <c:ptCount val="1"/>
                <c:pt idx="0">
                  <c:v>prevalence hejn pozitivních na sledované sérotypy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555555555555558E-3"/>
                  <c:y val="-7.40740740740741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62-4BE1-A203-F5BEAA158F28}"/>
                </c:ext>
              </c:extLst>
            </c:dLbl>
            <c:dLbl>
              <c:idx val="1"/>
              <c:layout>
                <c:manualLayout>
                  <c:x val="3.6111111111111108E-2"/>
                  <c:y val="-4.16666666666667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541776027996496E-2"/>
                      <c:h val="6.64122193059200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2-4BE1-A203-F5BEAA158F28}"/>
                </c:ext>
              </c:extLst>
            </c:dLbl>
            <c:dLbl>
              <c:idx val="2"/>
              <c:layout>
                <c:manualLayout>
                  <c:x val="2.2222222222222223E-2"/>
                  <c:y val="-8.33333333333333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62-4BE1-A203-F5BEAA158F28}"/>
                </c:ext>
              </c:extLst>
            </c:dLbl>
            <c:dLbl>
              <c:idx val="3"/>
              <c:layout>
                <c:manualLayout>
                  <c:x val="1.9444444444444445E-2"/>
                  <c:y val="-0.101851851851851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62-4BE1-A203-F5BEAA158F28}"/>
                </c:ext>
              </c:extLst>
            </c:dLbl>
            <c:dLbl>
              <c:idx val="4"/>
              <c:layout>
                <c:manualLayout>
                  <c:x val="2.7777777777777676E-2"/>
                  <c:y val="-9.25925925925925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62-4BE1-A203-F5BEAA158F28}"/>
                </c:ext>
              </c:extLst>
            </c:dLbl>
            <c:dLbl>
              <c:idx val="5"/>
              <c:layout>
                <c:manualLayout>
                  <c:x val="2.4E-2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62-4BE1-A203-F5BEAA158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'NKV 2021'!$A$45:$A$50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'NKV 2021'!$C$45:$C$50</c:f>
              <c:numCache>
                <c:formatCode>0.00%</c:formatCode>
                <c:ptCount val="6"/>
                <c:pt idx="0">
                  <c:v>1.7000000000000001E-2</c:v>
                </c:pt>
                <c:pt idx="1">
                  <c:v>1.1000000000000001E-2</c:v>
                </c:pt>
                <c:pt idx="2">
                  <c:v>8.3000000000000001E-3</c:v>
                </c:pt>
                <c:pt idx="3">
                  <c:v>1.7600000000000001E-2</c:v>
                </c:pt>
                <c:pt idx="4">
                  <c:v>3.5999999999999997E-2</c:v>
                </c:pt>
                <c:pt idx="5">
                  <c:v>3.8699999999999998E-2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62-4BE1-A203-F5BEAA158F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4968032"/>
        <c:axId val="763733024"/>
      </c:barChart>
      <c:lineChart>
        <c:grouping val="standard"/>
        <c:varyColors val="0"/>
        <c:ser>
          <c:idx val="2"/>
          <c:order val="2"/>
          <c:tx>
            <c:strRef>
              <c:f>'NKV 2021'!$D$43</c:f>
              <c:strCache>
                <c:ptCount val="1"/>
                <c:pt idx="0">
                  <c:v>cílova prevalence hejn pozitivních na sledované sérotypy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2.9333333333333138E-2"/>
                  <c:y val="-9.2592592592593437E-3"/>
                </c:manualLayout>
              </c:layout>
              <c:tx>
                <c:rich>
                  <a:bodyPr/>
                  <a:lstStyle/>
                  <a:p>
                    <a:fld id="{D35D69C3-9528-40AA-A7CF-30A41A317830}" type="VALUE">
                      <a:rPr lang="en-US">
                        <a:solidFill>
                          <a:srgbClr val="FF0000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62-4BE1-A203-F5BEAA158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'NKV 2021'!$A$45:$A$50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'NKV 2021'!$D$45:$D$50</c:f>
              <c:numCache>
                <c:formatCode>0%</c:formatCode>
                <c:ptCount val="6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E62-4BE1-A203-F5BEAA158F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94968032"/>
        <c:axId val="763733024"/>
      </c:lineChart>
      <c:catAx>
        <c:axId val="79496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63733024"/>
        <c:crosses val="autoZero"/>
        <c:auto val="1"/>
        <c:lblAlgn val="ctr"/>
        <c:lblOffset val="100"/>
        <c:noMultiLvlLbl val="0"/>
      </c:catAx>
      <c:valAx>
        <c:axId val="763733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79496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317795275590551E-2"/>
          <c:y val="4.5715952172645083E-2"/>
          <c:w val="0.69716997375328082"/>
          <c:h val="0.2145767716535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CC9C3-9803-460F-965B-3A5B3D6FF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84666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1DF3F96-3515-4547-AF6B-DB98CFCBFF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5520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DF3F96-3515-4547-AF6B-DB98CFCBFFEF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835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DF3F96-3515-4547-AF6B-DB98CFCBFFEF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300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DF3F96-3515-4547-AF6B-DB98CFCBFFEF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27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DF3F96-3515-4547-AF6B-DB98CFCBFFEF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5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212976"/>
            <a:ext cx="8064896" cy="1470025"/>
          </a:xfrm>
        </p:spPr>
        <p:txBody>
          <a:bodyPr anchor="t">
            <a:normAutofit/>
          </a:bodyPr>
          <a:lstStyle>
            <a:lvl1pPr>
              <a:lnSpc>
                <a:spcPts val="45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4725144"/>
            <a:ext cx="8064896" cy="504056"/>
          </a:xfrm>
        </p:spPr>
        <p:txBody>
          <a:bodyPr/>
          <a:lstStyle>
            <a:lvl1pPr marL="0" indent="0" algn="l">
              <a:lnSpc>
                <a:spcPts val="35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468313" y="5589588"/>
            <a:ext cx="8135937" cy="503237"/>
          </a:xfrm>
        </p:spPr>
        <p:txBody>
          <a:bodyPr anchor="ctr"/>
          <a:lstStyle>
            <a:lvl1pPr algn="l">
              <a:buNone/>
              <a:defRPr sz="1800" baseline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3644019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list">
    <p:bg>
      <p:bgPr>
        <a:solidFill>
          <a:srgbClr val="007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212976"/>
            <a:ext cx="8064896" cy="1500187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45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2368072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na dva řád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247133"/>
          </a:xfrm>
        </p:spPr>
        <p:txBody>
          <a:bodyPr/>
          <a:lstStyle>
            <a:lvl1pPr marL="36000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―"/>
              <a:defRPr/>
            </a:lvl1pPr>
            <a:lvl2pPr marL="720000" indent="-360000">
              <a:spcBef>
                <a:spcPts val="600"/>
              </a:spcBef>
              <a:defRPr sz="2000"/>
            </a:lvl2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467544" y="1268760"/>
            <a:ext cx="8136903" cy="914400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000" b="1" baseline="0">
                <a:solidFill>
                  <a:srgbClr val="007EC7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3"/>
          </p:nvPr>
        </p:nvSpPr>
        <p:spPr>
          <a:xfrm>
            <a:off x="468313" y="6453188"/>
            <a:ext cx="6911975" cy="288925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4"/>
          </p:nvPr>
        </p:nvSpPr>
        <p:spPr>
          <a:xfrm>
            <a:off x="7451725" y="6453188"/>
            <a:ext cx="1223963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F002-F33A-4E63-8267-67F6925A45F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57159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3068960"/>
            <a:ext cx="8064896" cy="648072"/>
          </a:xfrm>
        </p:spPr>
        <p:txBody>
          <a:bodyPr anchor="ctr"/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9552" y="3789039"/>
            <a:ext cx="3957836" cy="2520281"/>
          </a:xfr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789039"/>
            <a:ext cx="3959423" cy="2520281"/>
          </a:xfr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539552" y="1268760"/>
            <a:ext cx="8064896" cy="936104"/>
          </a:xfrm>
        </p:spPr>
        <p:txBody>
          <a:bodyPr anchor="ctr"/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007EC7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4"/>
          </p:nvPr>
        </p:nvSpPr>
        <p:spPr>
          <a:xfrm>
            <a:off x="539750" y="6524625"/>
            <a:ext cx="6840538" cy="217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5"/>
          </p:nvPr>
        </p:nvSpPr>
        <p:spPr>
          <a:xfrm>
            <a:off x="7451725" y="6524625"/>
            <a:ext cx="1152525" cy="217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E3AA5-A389-4662-8A66-C81AF2A1AE7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475154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9552" y="2708921"/>
            <a:ext cx="3957836" cy="3600400"/>
          </a:xfr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08921"/>
            <a:ext cx="3959423" cy="3600400"/>
          </a:xfr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539552" y="1268760"/>
            <a:ext cx="8064896" cy="792088"/>
          </a:xfrm>
        </p:spPr>
        <p:txBody>
          <a:bodyPr anchor="ctr"/>
          <a:lstStyle>
            <a:lvl1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007EC7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4"/>
          </p:nvPr>
        </p:nvSpPr>
        <p:spPr>
          <a:xfrm>
            <a:off x="539750" y="6524625"/>
            <a:ext cx="6840538" cy="217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5"/>
          </p:nvPr>
        </p:nvSpPr>
        <p:spPr>
          <a:xfrm>
            <a:off x="7451725" y="6524625"/>
            <a:ext cx="1152525" cy="217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91B2-B293-4830-BB54-4DB706118B5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1624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list">
    <p:bg>
      <p:bgPr>
        <a:solidFill>
          <a:srgbClr val="007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212977"/>
            <a:ext cx="8064896" cy="1080119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45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9809576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ředěl">
    <p:bg>
      <p:bgPr>
        <a:solidFill>
          <a:srgbClr val="007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3212976"/>
            <a:ext cx="8064896" cy="1500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buNone/>
              <a:defRPr sz="45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9467297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692275" y="274638"/>
            <a:ext cx="6994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68313" y="2133600"/>
            <a:ext cx="82296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 </a:t>
            </a:r>
          </a:p>
          <a:p>
            <a:pPr lvl="1"/>
            <a:r>
              <a:rPr lang="cs-CZ"/>
              <a:t>Druhá úroveň</a:t>
            </a:r>
          </a:p>
          <a:p>
            <a:pPr lvl="2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68313" y="6524625"/>
            <a:ext cx="6911975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451725" y="6524625"/>
            <a:ext cx="1223963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6D93141-C805-4F56-8E61-849A5C99B5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ransition spd="slow">
    <p:cover/>
  </p:transition>
  <p:hf sldNum="0" hdr="0" ftr="0" dt="0"/>
  <p:txStyles>
    <p:titleStyle>
      <a:lvl1pPr algn="l" rtl="0" eaLnBrk="0" fontAlgn="base" hangingPunct="0">
        <a:lnSpc>
          <a:spcPts val="1000"/>
        </a:lnSpc>
        <a:spcBef>
          <a:spcPct val="0"/>
        </a:spcBef>
        <a:spcAft>
          <a:spcPct val="0"/>
        </a:spcAft>
        <a:defRPr sz="900" b="1" kern="1200">
          <a:solidFill>
            <a:srgbClr val="007EC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ts val="1000"/>
        </a:lnSpc>
        <a:spcBef>
          <a:spcPct val="0"/>
        </a:spcBef>
        <a:spcAft>
          <a:spcPct val="0"/>
        </a:spcAft>
        <a:defRPr sz="900" b="1">
          <a:solidFill>
            <a:srgbClr val="007EC7"/>
          </a:solidFill>
          <a:latin typeface="Arial" charset="0"/>
          <a:cs typeface="Arial" charset="0"/>
        </a:defRPr>
      </a:lvl9pPr>
    </p:titleStyle>
    <p:bodyStyle>
      <a:lvl1pPr marL="539750" indent="-457200" algn="l" rtl="0" eaLnBrk="0" fontAlgn="base" hangingPunct="0">
        <a:lnSpc>
          <a:spcPts val="2500"/>
        </a:lnSpc>
        <a:spcBef>
          <a:spcPts val="600"/>
        </a:spcBef>
        <a:spcAft>
          <a:spcPts val="600"/>
        </a:spcAft>
        <a:buClr>
          <a:srgbClr val="007EC7"/>
        </a:buClr>
        <a:buFont typeface="Arial" charset="0"/>
        <a:buChar char="―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lnSpc>
          <a:spcPts val="2500"/>
        </a:lnSpc>
        <a:spcBef>
          <a:spcPts val="1800"/>
        </a:spcBef>
        <a:spcAft>
          <a:spcPts val="600"/>
        </a:spcAft>
        <a:buClr>
          <a:srgbClr val="007EC7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reathunting.eu/search?updated-max=2017-06-07T05:01:00-07:00&amp;max-results=7&amp;reverse-paginate=tru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251520" y="1916832"/>
            <a:ext cx="8640960" cy="280831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spcBef>
                <a:spcPts val="2000"/>
              </a:spcBef>
              <a:spcAft>
                <a:spcPts val="1600"/>
              </a:spcAft>
              <a:defRPr/>
            </a:pP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3100" dirty="0">
                <a:solidFill>
                  <a:schemeClr val="tx1"/>
                </a:solidFill>
              </a:rPr>
              <a:t>Nákazová situace</a:t>
            </a:r>
            <a:br>
              <a:rPr lang="cs-CZ" sz="3100" dirty="0">
                <a:solidFill>
                  <a:schemeClr val="tx1"/>
                </a:solidFill>
              </a:rPr>
            </a:br>
            <a:r>
              <a:rPr lang="cs-CZ" sz="3100" dirty="0">
                <a:solidFill>
                  <a:schemeClr val="tx1"/>
                </a:solidFill>
              </a:rPr>
              <a:t>v České republice a Evropě u vybraných nákaz</a:t>
            </a:r>
            <a:br>
              <a:rPr lang="cs-CZ" sz="3100" dirty="0">
                <a:solidFill>
                  <a:schemeClr val="tx1"/>
                </a:solidFill>
              </a:rPr>
            </a:br>
            <a:endParaRPr lang="cs-CZ" sz="31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396875" y="5301208"/>
            <a:ext cx="8747125" cy="503237"/>
          </a:xfrm>
        </p:spPr>
        <p:txBody>
          <a:bodyPr/>
          <a:lstStyle/>
          <a:p>
            <a:pPr eaLnBrk="1" hangingPunct="1"/>
            <a:r>
              <a:rPr lang="cs-CZ" sz="1600" dirty="0">
                <a:latin typeface="Arial" charset="0"/>
                <a:cs typeface="Arial" charset="0"/>
              </a:rPr>
              <a:t>MVDr. Katarína Juhásová			        12. 5. 2022, Olomouc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268" y="1052736"/>
            <a:ext cx="8229600" cy="4104456"/>
          </a:xfrm>
          <a:gradFill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ClrTx/>
              <a:buNone/>
            </a:pPr>
            <a:r>
              <a:rPr lang="cs-CZ" sz="1200" dirty="0"/>
              <a:t>od 12. 11. 2020 </a:t>
            </a:r>
            <a:r>
              <a:rPr lang="cs-CZ" sz="1200" u="sng" dirty="0"/>
              <a:t>MVO pro oblast s intenzivním odlovem</a:t>
            </a:r>
            <a:r>
              <a:rPr lang="cs-CZ" sz="1200" dirty="0"/>
              <a:t> v části Libereckého a Ústeckého kraje (modrá čára na mapě)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200" dirty="0"/>
              <a:t>rozloha 1 440 </a:t>
            </a:r>
            <a:r>
              <a:rPr lang="cs-CZ" sz="1200" dirty="0">
                <a:ea typeface="Calibri" panose="020F0502020204030204" pitchFamily="34" charset="0"/>
              </a:rPr>
              <a:t>km</a:t>
            </a:r>
            <a:r>
              <a:rPr lang="cs-CZ" sz="1200" baseline="30000" dirty="0">
                <a:ea typeface="Calibri" panose="020F0502020204030204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200" dirty="0">
                <a:ea typeface="Calibri" panose="020F0502020204030204" pitchFamily="34" charset="0"/>
              </a:rPr>
              <a:t>nálezné Kč </a:t>
            </a:r>
            <a:r>
              <a:rPr lang="cs-CZ" sz="1200" b="1" dirty="0">
                <a:ea typeface="Calibri" panose="020F0502020204030204" pitchFamily="34" charset="0"/>
              </a:rPr>
              <a:t>3 000,- / kus</a:t>
            </a:r>
            <a:r>
              <a:rPr lang="cs-CZ" sz="1200" dirty="0">
                <a:ea typeface="Calibri" panose="020F0502020204030204" pitchFamily="34" charset="0"/>
              </a:rPr>
              <a:t>; zástřelné Kč </a:t>
            </a:r>
            <a:r>
              <a:rPr lang="cs-CZ" sz="1200" b="1" dirty="0">
                <a:ea typeface="Calibri" panose="020F0502020204030204" pitchFamily="34" charset="0"/>
              </a:rPr>
              <a:t>2 000,- / kus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cs-CZ" sz="1200" b="1" dirty="0"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cs-CZ" sz="1200" dirty="0"/>
              <a:t>Z důvodu neustále se zhoršující nákazové situaci i v průběhu roku 2021 v sousedních státech - zejména v Polsku, kdy nebližší potvrzeny případy AMP u WB byly hlášeny cca 8-10 km od hranic s ČR byla dne 30.11.2021 původní oblast s intenzivním odlovem divokých prasat rozšířená o příhraniční oblasti </a:t>
            </a:r>
            <a:r>
              <a:rPr lang="cs-CZ" sz="1200" b="1" dirty="0"/>
              <a:t>Královehradeckého, Pardubického, Olomouckého a Moravskoslezského kraje podél celé hranice s Polskem </a:t>
            </a:r>
            <a:r>
              <a:rPr lang="cs-CZ" sz="1200" dirty="0"/>
              <a:t>(červená čára na mapě). Jedná se o oblast velikou cca 8 500 k m</a:t>
            </a:r>
            <a:r>
              <a:rPr lang="cs-CZ" sz="1200" baseline="30000" dirty="0"/>
              <a:t>2</a:t>
            </a:r>
            <a:r>
              <a:rPr lang="cs-CZ" sz="1200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cs-CZ" sz="1200" b="1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57758" y="260648"/>
            <a:ext cx="8136903" cy="648618"/>
          </a:xfrm>
        </p:spPr>
        <p:txBody>
          <a:bodyPr/>
          <a:lstStyle/>
          <a:p>
            <a:pPr algn="ctr">
              <a:lnSpc>
                <a:spcPts val="3400"/>
              </a:lnSpc>
            </a:pPr>
            <a:r>
              <a:rPr lang="cs-CZ" sz="2000" dirty="0"/>
              <a:t>AMP</a:t>
            </a:r>
          </a:p>
          <a:p>
            <a:pPr algn="ctr">
              <a:lnSpc>
                <a:spcPts val="1800"/>
              </a:lnSpc>
            </a:pPr>
            <a:r>
              <a:rPr lang="cs-CZ" sz="2000" dirty="0"/>
              <a:t>Opatření v ČR – oblast s intenzivním odlovem</a:t>
            </a:r>
          </a:p>
        </p:txBody>
      </p:sp>
      <p:pic>
        <p:nvPicPr>
          <p:cNvPr id="6" name="obrázek 2" descr="Mapa oblasti s intenzivním odlovem prasat divokýc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6624736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1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67544" y="692696"/>
            <a:ext cx="8136903" cy="557252"/>
          </a:xfrm>
        </p:spPr>
        <p:txBody>
          <a:bodyPr/>
          <a:lstStyle/>
          <a:p>
            <a:r>
              <a:rPr lang="cs-CZ" sz="2000" dirty="0"/>
              <a:t>Přehled ohnisek a pozitivních případu AMP v roce 2022 - zdroj FLI</a:t>
            </a:r>
          </a:p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49422"/>
            <a:ext cx="7717155" cy="5462032"/>
          </a:xfrm>
          <a:ln>
            <a:solidFill>
              <a:srgbClr val="007EC7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639467" y="1243481"/>
            <a:ext cx="13784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/>
              <a:t>domácí prasata</a:t>
            </a:r>
          </a:p>
          <a:p>
            <a:r>
              <a:rPr lang="cs-CZ" sz="1000" dirty="0"/>
              <a:t>divoká prasata</a:t>
            </a:r>
          </a:p>
        </p:txBody>
      </p:sp>
    </p:spTree>
    <p:extLst>
      <p:ext uri="{BB962C8B-B14F-4D97-AF65-F5344CB8AC3E}">
        <p14:creationId xmlns:p14="http://schemas.microsoft.com/office/powerpoint/2010/main" val="12014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8" y="876914"/>
            <a:ext cx="8229600" cy="1656184"/>
          </a:xfrm>
          <a:ln>
            <a:solidFill>
              <a:srgbClr val="007EC7"/>
            </a:solidFill>
          </a:ln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Povinné (evropská legislativa).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Zaměřeny na tlumení sérotypu salmonel, které mají dopad na veřejné zdraví.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Nejde o zdravotní stav ptáků, ale o riziko kontaminace produktů a ohrožení zdraví spotřebitele.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Sledování výskytu salmonel v prostředí chovu (bakteriologické vyšetření vzorků trusu, případně krmiva).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Jedná se o komplex opatření (biologická bezpečnost v chovech, monitoring, vakcinace).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856833" y="260648"/>
            <a:ext cx="8136903" cy="648072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rgbClr val="0070C0"/>
                </a:solidFill>
              </a:rPr>
              <a:t>Programy tlumení salmonel v chovech drůbeže</a:t>
            </a:r>
            <a:endParaRPr lang="en-US" sz="2400" dirty="0">
              <a:solidFill>
                <a:srgbClr val="0070C0"/>
              </a:solidFill>
            </a:endParaRPr>
          </a:p>
        </p:txBody>
      </p:sp>
      <p:graphicFrame>
        <p:nvGraphicFramePr>
          <p:cNvPr id="5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095096"/>
              </p:ext>
            </p:extLst>
          </p:nvPr>
        </p:nvGraphicFramePr>
        <p:xfrm>
          <a:off x="179510" y="2708920"/>
          <a:ext cx="8784975" cy="373078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drůbeže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Sledované sérotypy salmonel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Cílová prevalence sledovaných sérotypů dle evropské legislativy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Reprodukční chovy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Enteritidis, </a:t>
                      </a:r>
                      <a:b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Typhimurium, </a:t>
                      </a:r>
                      <a:b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Infantis, S. </a:t>
                      </a:r>
                      <a:r>
                        <a:rPr lang="cs-CZ" sz="14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Hadar</a:t>
                      </a: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S. Virchow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cs-CZ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Chovy nosnic pro konzumní vejce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Enteritidis,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Typhimurium 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cs-CZ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Chovy kuřat na maso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Enteritidis,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Typhimurium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cs-CZ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Chovy krůt 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Enteritidis,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Typhimurium</a:t>
                      </a:r>
                      <a:endParaRPr lang="cs-CZ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cs-CZ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4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1447675"/>
          </a:xfrm>
          <a:ln>
            <a:solidFill>
              <a:srgbClr val="007EC7"/>
            </a:solidFill>
          </a:ln>
        </p:spPr>
        <p:txBody>
          <a:bodyPr/>
          <a:lstStyle/>
          <a:p>
            <a:pPr marL="41715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81000"/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Hejno je buď poraženo, nebo pokračuje ve snášce vajec, která jsou určena pouze na tepelné zpracování, je zakázáno uvolňovat je na trh jako vejce třídy A.</a:t>
            </a:r>
          </a:p>
          <a:p>
            <a:pPr marL="41715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81000"/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Vyšetření ostatních hejn na hospodářství</a:t>
            </a:r>
          </a:p>
          <a:p>
            <a:pPr marL="41715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81000"/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Vyšetření vzorků krmiva</a:t>
            </a:r>
          </a:p>
          <a:p>
            <a:pPr marL="41715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81000"/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Kontrola účinnosti dezinfekce v hale po pozitivním hejnu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899592" y="332656"/>
            <a:ext cx="8136903" cy="530577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rgbClr val="0070C0"/>
                </a:solidFill>
              </a:rPr>
              <a:t>Nosnice konzumní vejce</a:t>
            </a:r>
            <a:endParaRPr lang="en-US" sz="2400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5608" y="980728"/>
            <a:ext cx="8874825" cy="383823"/>
          </a:xfrm>
          <a:prstGeom prst="rect">
            <a:avLst/>
          </a:prstGeom>
          <a:solidFill>
            <a:schemeClr val="bg1"/>
          </a:solidFill>
          <a:ln>
            <a:solidFill>
              <a:srgbClr val="007EC7"/>
            </a:solidFill>
          </a:ln>
        </p:spPr>
        <p:txBody>
          <a:bodyPr wrap="square">
            <a:spAutoFit/>
          </a:bodyPr>
          <a:lstStyle/>
          <a:p>
            <a:pPr marL="74250" lvl="0" defTabSz="457200" eaLnBrk="0" fontAlgn="auto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>
                <a:srgbClr val="007EC7"/>
              </a:buClr>
              <a:buSzPct val="200000"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Opatření v případě výskytu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Salmonella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Enteritidis </a:t>
            </a:r>
            <a:r>
              <a:rPr lang="cs-CZ" dirty="0">
                <a:latin typeface="Arial" pitchFamily="34" charset="0"/>
                <a:cs typeface="Arial" pitchFamily="34" charset="0"/>
              </a:rPr>
              <a:t>nebo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Salmonella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Typhimurium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45609" y="3121962"/>
            <a:ext cx="8890886" cy="553998"/>
          </a:xfrm>
          <a:prstGeom prst="rect">
            <a:avLst/>
          </a:prstGeom>
          <a:solidFill>
            <a:schemeClr val="bg1"/>
          </a:solidFill>
          <a:ln>
            <a:solidFill>
              <a:srgbClr val="007EC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dirty="0"/>
              <a:t>Výskyt  salmonel v  chovech nosnic s produkcí konzumních vajec</a:t>
            </a:r>
          </a:p>
          <a:p>
            <a:pPr algn="ctr"/>
            <a:r>
              <a:rPr lang="cs-CZ" sz="1500" dirty="0"/>
              <a:t> 2016 –  2021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FA6375B2-280F-454E-A119-9DBF524E0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723021"/>
              </p:ext>
            </p:extLst>
          </p:nvPr>
        </p:nvGraphicFramePr>
        <p:xfrm>
          <a:off x="1043608" y="3793455"/>
          <a:ext cx="7003828" cy="294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31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357426" y="648115"/>
            <a:ext cx="5006661" cy="4753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Ptačí chřipka – aviární influenza (AI)</a:t>
            </a:r>
            <a:endParaRPr lang="cs-CZ" sz="20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467" y="1142607"/>
            <a:ext cx="370868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Ptačí chřipka drůbeže je 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nebezpečná nákaza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kura domácího, krůt, vodní drůbeže, holubů, pernaté zvěře, exotických ptáků a volně žijícího ptactva, vyvolaná virem influenzy A. Viry ptačí chřipky se běžně vyskytují u volně žijících ptáků, častěji u vodních, kteří jsou přirozeným rezervoárem viru aviární influenzy. Vodní drůbež je bez klinických příznaků a úhyny jsou vzácné.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K přenosu nákazy dochází zejména perorálně prostřednictvím trusu infikovaných ptáků, kontaminovaného krmiva a vody.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Na základě patogenity se viry dělí na vysoce (HPAI) a nízce (LPAI) patogenní. Viry vysoce patogenní aviární influenzy (především H5N1) mohou způsobit rozsáhlé ztráty u domácí drůbeže.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S ohledem na možné riziko přenosu na člověka jsou za nejrizikovější považovány subtypy H5 a H7.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Dosud nebyl dokázán přenos virů z volně žijících ptáků na lidi.</a:t>
            </a:r>
            <a:r>
              <a:rPr lang="cs-CZ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35792"/>
            <a:ext cx="1600728" cy="1418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Obdélník 14"/>
          <p:cNvSpPr/>
          <p:nvPr/>
        </p:nvSpPr>
        <p:spPr>
          <a:xfrm>
            <a:off x="5053391" y="802116"/>
            <a:ext cx="3633409" cy="278538"/>
          </a:xfrm>
          <a:prstGeom prst="rect">
            <a:avLst/>
          </a:prstGeom>
          <a:ln>
            <a:solidFill>
              <a:srgbClr val="007EC7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1100" b="1" dirty="0">
                <a:latin typeface="Arial" pitchFamily="34" charset="0"/>
                <a:cs typeface="Arial" pitchFamily="34" charset="0"/>
              </a:rPr>
              <a:t>Výskyt HPAI v Evropě v roce 2022 (k 19.4.)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0B19280-4AB9-48AA-9777-2F37209AF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5" y="1364769"/>
            <a:ext cx="4892046" cy="4302153"/>
          </a:xfrm>
          <a:prstGeom prst="rect">
            <a:avLst/>
          </a:prstGeom>
          <a:ln>
            <a:solidFill>
              <a:srgbClr val="007EC7"/>
            </a:solidFill>
          </a:ln>
        </p:spPr>
      </p:pic>
      <p:sp>
        <p:nvSpPr>
          <p:cNvPr id="14" name="Obdélník 13"/>
          <p:cNvSpPr/>
          <p:nvPr/>
        </p:nvSpPr>
        <p:spPr>
          <a:xfrm>
            <a:off x="2745334" y="5894141"/>
            <a:ext cx="6075137" cy="738664"/>
          </a:xfrm>
          <a:prstGeom prst="rect">
            <a:avLst/>
          </a:prstGeom>
          <a:solidFill>
            <a:schemeClr val="bg1"/>
          </a:solidFill>
          <a:ln w="6350">
            <a:solidFill>
              <a:srgbClr val="007EC7"/>
            </a:solidFill>
          </a:ln>
        </p:spPr>
        <p:txBody>
          <a:bodyPr wrap="square">
            <a:spAutoFit/>
          </a:bodyPr>
          <a:lstStyle/>
          <a:p>
            <a:pPr fontAlgn="auto">
              <a:buClr>
                <a:srgbClr val="000000"/>
              </a:buClr>
              <a:buSzPct val="45000"/>
            </a:pPr>
            <a:r>
              <a:rPr lang="cs-CZ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DRŮBEŽ</a:t>
            </a:r>
          </a:p>
          <a:p>
            <a:pPr fontAlgn="auto">
              <a:buClr>
                <a:srgbClr val="000000"/>
              </a:buClr>
              <a:buSzPct val="45000"/>
            </a:pPr>
            <a:r>
              <a:rPr lang="cs-CZ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Ohniska HPAI </a:t>
            </a:r>
            <a:r>
              <a:rPr lang="cs-CZ" sz="14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především subtypu </a:t>
            </a:r>
            <a:r>
              <a:rPr lang="cs-CZ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H5N1</a:t>
            </a:r>
            <a:r>
              <a:rPr lang="cs-CZ" sz="14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ale také </a:t>
            </a:r>
            <a:r>
              <a:rPr lang="cs-CZ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H5N8, H5N2</a:t>
            </a:r>
            <a:r>
              <a:rPr lang="cs-CZ" sz="14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celkem </a:t>
            </a:r>
            <a:r>
              <a:rPr lang="cs-CZ" sz="1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1 334 ohnisek </a:t>
            </a:r>
            <a:r>
              <a:rPr lang="cs-CZ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 19 zemích Evropy</a:t>
            </a:r>
          </a:p>
        </p:txBody>
      </p:sp>
    </p:spTree>
    <p:extLst>
      <p:ext uri="{BB962C8B-B14F-4D97-AF65-F5344CB8AC3E}">
        <p14:creationId xmlns:p14="http://schemas.microsoft.com/office/powerpoint/2010/main" val="35550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/>
          <p:cNvSpPr txBox="1"/>
          <p:nvPr/>
        </p:nvSpPr>
        <p:spPr>
          <a:xfrm>
            <a:off x="242544" y="802303"/>
            <a:ext cx="4151006" cy="1169551"/>
          </a:xfrm>
          <a:prstGeom prst="rect">
            <a:avLst/>
          </a:prstGeom>
          <a:noFill/>
          <a:ln w="6350">
            <a:solidFill>
              <a:srgbClr val="007EC7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Drůbež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ohnisek HPAI </a:t>
            </a:r>
            <a:r>
              <a:rPr lang="cs-CZ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6 krajích: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HPAI H5N1 v malochovech drůbeže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HPAI H5N1 v komerčních chovech drůbeže (1x kachny divoké, 1x plemenné kachny)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309551" y="147378"/>
            <a:ext cx="8558330" cy="6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rgbClr val="007EC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007EC7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HPAI v ČR 2022  </a:t>
            </a:r>
            <a:r>
              <a:rPr lang="cs-CZ" sz="1000" dirty="0"/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000" dirty="0"/>
              <a:t>k 19. 4. 2022</a:t>
            </a:r>
            <a:br>
              <a:rPr lang="cs-CZ" sz="2000" dirty="0"/>
            </a:br>
            <a:endParaRPr lang="cs-CZ" sz="1200" dirty="0"/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A471CCCF-A33B-4779-9CE1-F4A8EA7B59C6}"/>
              </a:ext>
            </a:extLst>
          </p:cNvPr>
          <p:cNvSpPr txBox="1">
            <a:spLocks/>
          </p:cNvSpPr>
          <p:nvPr/>
        </p:nvSpPr>
        <p:spPr bwMode="auto">
          <a:xfrm>
            <a:off x="6973655" y="2702113"/>
            <a:ext cx="2042040" cy="1573661"/>
          </a:xfrm>
          <a:prstGeom prst="rect">
            <a:avLst/>
          </a:prstGeom>
          <a:noFill/>
          <a:ln w="9525">
            <a:solidFill>
              <a:srgbClr val="007EC7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000" indent="-360000" algn="just" rtl="0" eaLnBrk="0" fontAlgn="base" hangingPunct="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7EC7"/>
              </a:buClr>
              <a:buFont typeface="Arial" pitchFamily="34" charset="0"/>
              <a:buChar char="―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000" algn="l" rtl="0" eaLnBrk="0" fontAlgn="base" hangingPunct="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7EC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>
                <a:solidFill>
                  <a:srgbClr val="002060"/>
                </a:solidFill>
              </a:rPr>
              <a:t>Volně žijící ptáci</a:t>
            </a:r>
          </a:p>
          <a:p>
            <a:pPr marL="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>
                <a:solidFill>
                  <a:srgbClr val="FF0000"/>
                </a:solidFill>
              </a:rPr>
              <a:t>2 případy HPAI H5N1 u volně žijících ptáků</a:t>
            </a:r>
          </a:p>
          <a:p>
            <a:pPr marL="285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</a:rPr>
              <a:t>2x labuť velká </a:t>
            </a:r>
          </a:p>
          <a:p>
            <a:pPr marL="2857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</a:rPr>
              <a:t>Středočeský a Zlínský kraj</a:t>
            </a:r>
          </a:p>
          <a:p>
            <a:pPr marL="285750" lvl="2" indent="-285750">
              <a:spcBef>
                <a:spcPts val="0"/>
              </a:spcBef>
              <a:spcAft>
                <a:spcPts val="0"/>
              </a:spcAft>
            </a:pPr>
            <a:endParaRPr lang="cs-CZ" sz="14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1534611-8753-4C6F-A4D0-4CA230409AE3}"/>
              </a:ext>
            </a:extLst>
          </p:cNvPr>
          <p:cNvSpPr txBox="1"/>
          <p:nvPr/>
        </p:nvSpPr>
        <p:spPr>
          <a:xfrm>
            <a:off x="168993" y="2277487"/>
            <a:ext cx="3601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Mapa: OHNISKA HPAI U DRŮBEŽE</a:t>
            </a:r>
            <a:endParaRPr lang="en-GB" sz="1200" i="1" dirty="0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CADBE9C8-B8E4-48F7-9ECC-0C94416F3403}"/>
              </a:ext>
            </a:extLst>
          </p:cNvPr>
          <p:cNvSpPr/>
          <p:nvPr/>
        </p:nvSpPr>
        <p:spPr>
          <a:xfrm>
            <a:off x="4228676" y="1066030"/>
            <a:ext cx="720080" cy="230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2E80173-F8AD-4202-8BC8-4DCCE5026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807" y="663669"/>
            <a:ext cx="3724275" cy="18669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08CB028C-A304-43F9-8325-A2434FF93B58}"/>
              </a:ext>
            </a:extLst>
          </p:cNvPr>
          <p:cNvSpPr txBox="1"/>
          <p:nvPr/>
        </p:nvSpPr>
        <p:spPr>
          <a:xfrm>
            <a:off x="7355168" y="2215931"/>
            <a:ext cx="141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C00000"/>
                </a:solidFill>
              </a:rPr>
              <a:t>aktivní uzavřené pásmo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B03B08B-1D79-43C0-BC41-D2075EEA463D}"/>
              </a:ext>
            </a:extLst>
          </p:cNvPr>
          <p:cNvSpPr/>
          <p:nvPr/>
        </p:nvSpPr>
        <p:spPr>
          <a:xfrm>
            <a:off x="4948756" y="2277487"/>
            <a:ext cx="2215532" cy="230108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Obrázek 2" descr="image001">
            <a:extLst>
              <a:ext uri="{FF2B5EF4-FFF2-40B4-BE49-F238E27FC236}">
                <a16:creationId xmlns:a16="http://schemas.microsoft.com/office/drawing/2014/main" id="{E94BEA57-3938-4EF5-A106-D726ABAC6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5300" r="7300" b="11030"/>
          <a:stretch/>
        </p:blipFill>
        <p:spPr bwMode="auto">
          <a:xfrm>
            <a:off x="128305" y="2580549"/>
            <a:ext cx="6790980" cy="3987329"/>
          </a:xfrm>
          <a:prstGeom prst="rect">
            <a:avLst/>
          </a:prstGeom>
          <a:noFill/>
          <a:ln w="9525">
            <a:solidFill>
              <a:srgbClr val="007EC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0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83667" y="404664"/>
            <a:ext cx="6264696" cy="864096"/>
          </a:xfrm>
        </p:spPr>
        <p:txBody>
          <a:bodyPr/>
          <a:lstStyle/>
          <a:p>
            <a:pPr algn="ctr"/>
            <a:r>
              <a:rPr lang="cs-CZ" sz="4000" dirty="0"/>
              <a:t>Děkuji za pozornost</a:t>
            </a:r>
            <a:endParaRPr lang="cs-CZ" sz="4000" dirty="0">
              <a:latin typeface="Arial" charset="0"/>
              <a:cs typeface="Arial" charset="0"/>
            </a:endParaRPr>
          </a:p>
          <a:p>
            <a:endParaRPr lang="cs-CZ" dirty="0"/>
          </a:p>
        </p:txBody>
      </p:sp>
      <p:pic>
        <p:nvPicPr>
          <p:cNvPr id="4" name="Obrázek 3" descr="Výsledek obrázku pro PED u prasat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28" y="1412776"/>
            <a:ext cx="6948772" cy="374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t="-4075" b="1"/>
          <a:stretch/>
        </p:blipFill>
        <p:spPr>
          <a:xfrm>
            <a:off x="3610235" y="5661248"/>
            <a:ext cx="2211558" cy="9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885" y="1672091"/>
            <a:ext cx="8250563" cy="9848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400" dirty="0"/>
              <a:t>Vzteklina se v ČR nevyskytuje již od roku 2002 (orální vakcinace lišek prováděna 20 let - 1989 až 2009).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400" dirty="0"/>
              <a:t>Každoročně je několik případů vztekliny u lišek hlášeno z Polska – region </a:t>
            </a:r>
            <a:r>
              <a:rPr lang="cs-CZ" sz="1400" dirty="0" err="1"/>
              <a:t>Malopolske</a:t>
            </a:r>
            <a:r>
              <a:rPr lang="cs-CZ" sz="1400" dirty="0"/>
              <a:t>, Rumunska, Moldavska a mnoho případů z celého území Turecka – riziko pro turisty.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400" dirty="0"/>
              <a:t>Slovensko a Polsko provádí v rizikových oblastech orální vakcinaci lišek</a:t>
            </a:r>
            <a:r>
              <a:rPr lang="cs-CZ" sz="1200" dirty="0"/>
              <a:t>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64774" y="588266"/>
            <a:ext cx="3901540" cy="57313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Vzteklina </a:t>
            </a:r>
            <a:endParaRPr lang="cs-CZ" sz="2000" b="0" dirty="0"/>
          </a:p>
        </p:txBody>
      </p:sp>
      <p:sp>
        <p:nvSpPr>
          <p:cNvPr id="16" name="TextovéPole 2"/>
          <p:cNvSpPr txBox="1">
            <a:spLocks noChangeArrowheads="1"/>
          </p:cNvSpPr>
          <p:nvPr/>
        </p:nvSpPr>
        <p:spPr bwMode="auto">
          <a:xfrm>
            <a:off x="353885" y="1161396"/>
            <a:ext cx="83302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ClrTx/>
              <a:buSzTx/>
              <a:buNone/>
            </a:pPr>
            <a:r>
              <a:rPr lang="cs-CZ" sz="1200" b="1" dirty="0">
                <a:latin typeface="Arial" pitchFamily="34" charset="0"/>
                <a:cs typeface="Arial" pitchFamily="34" charset="0"/>
              </a:rPr>
              <a:t>Vzteklina je virové onemocnění teplokrevných živočichů,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včetně člověka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, které napadá nervový systém. Onemocnění vždy končí smrtí.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84" y="3848816"/>
            <a:ext cx="2648557" cy="3009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8" y="4199728"/>
            <a:ext cx="2832070" cy="18215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67475" y="2914958"/>
            <a:ext cx="8538595" cy="1092607"/>
          </a:xfrm>
          <a:prstGeom prst="rect">
            <a:avLst/>
          </a:prstGeom>
          <a:noFill/>
          <a:ln>
            <a:solidFill>
              <a:srgbClr val="007EC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1300" dirty="0"/>
              <a:t>V ČR platí povinná vakcinace psů a lišek a jezevců držených v zajetí, povinnost nechat vyšetřit zvíře, které poranilo člověka. </a:t>
            </a:r>
          </a:p>
          <a:p>
            <a:pPr algn="just"/>
            <a:r>
              <a:rPr lang="cs-CZ" sz="1300" dirty="0"/>
              <a:t>Provádí se také monitoring – na celém území ČR jsou vyšetřovány lišky a psíci mývalovití (4 ks/ km2).</a:t>
            </a:r>
          </a:p>
          <a:p>
            <a:pPr algn="just"/>
            <a:r>
              <a:rPr lang="cs-CZ" sz="1300" dirty="0"/>
              <a:t>V roce 2021 bylo celkem vyšetřeno </a:t>
            </a:r>
            <a:r>
              <a:rPr lang="cs-CZ" sz="1300" b="1" dirty="0">
                <a:solidFill>
                  <a:srgbClr val="007EC7"/>
                </a:solidFill>
              </a:rPr>
              <a:t>2 932 zvířat</a:t>
            </a:r>
            <a:r>
              <a:rPr lang="cs-CZ" sz="1300" dirty="0"/>
              <a:t>. Domácích zvířat bylo vyšetřeno </a:t>
            </a:r>
            <a:r>
              <a:rPr lang="cs-CZ" sz="1300" b="1" dirty="0">
                <a:solidFill>
                  <a:srgbClr val="007EC7"/>
                </a:solidFill>
              </a:rPr>
              <a:t>89</a:t>
            </a:r>
            <a:r>
              <a:rPr lang="cs-CZ" sz="1300" dirty="0"/>
              <a:t>, z toho 43 psů a 45 koček. Volně žijících zvířat bylo vyšetřeno </a:t>
            </a:r>
            <a:r>
              <a:rPr lang="cs-CZ" sz="1300" b="1" dirty="0">
                <a:solidFill>
                  <a:srgbClr val="007EC7"/>
                </a:solidFill>
              </a:rPr>
              <a:t>2 843</a:t>
            </a:r>
            <a:r>
              <a:rPr lang="cs-CZ" sz="1300" dirty="0"/>
              <a:t>, z toho 2 794 lišek.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328448" y="4199728"/>
            <a:ext cx="2301436" cy="1569660"/>
          </a:xfrm>
          <a:prstGeom prst="rect">
            <a:avLst/>
          </a:prstGeom>
          <a:noFill/>
          <a:ln>
            <a:solidFill>
              <a:srgbClr val="007EC7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cs-CZ" sz="1200" dirty="0">
                <a:solidFill>
                  <a:prstClr val="black"/>
                </a:solidFill>
              </a:rPr>
              <a:t>V roce 2015 byl diagnostikován jeden pozitivní případ vztekliny u netopýra večerního;  jedná se o specifickou formu onemocnění jejímž výskytem není dotčen status ČR vztekliny prosté</a:t>
            </a:r>
          </a:p>
          <a:p>
            <a:pPr lvl="0"/>
            <a:r>
              <a:rPr lang="cs-CZ" sz="1200" dirty="0">
                <a:solidFill>
                  <a:prstClr val="black"/>
                </a:solidFill>
              </a:rPr>
              <a:t>.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9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54436" y="718315"/>
            <a:ext cx="1575798" cy="57313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Vzteklina </a:t>
            </a:r>
            <a:endParaRPr lang="cs-CZ" sz="2000" b="0" dirty="0"/>
          </a:p>
        </p:txBody>
      </p:sp>
      <p:sp>
        <p:nvSpPr>
          <p:cNvPr id="20" name="Obdélník 19"/>
          <p:cNvSpPr/>
          <p:nvPr/>
        </p:nvSpPr>
        <p:spPr>
          <a:xfrm>
            <a:off x="454436" y="1250874"/>
            <a:ext cx="4549612" cy="105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1200" b="1" dirty="0">
                <a:latin typeface="Arial" pitchFamily="34" charset="0"/>
                <a:cs typeface="Arial" pitchFamily="34" charset="0"/>
              </a:rPr>
              <a:t>Případy vztekliny v Evropě v roce 2021</a:t>
            </a:r>
          </a:p>
          <a:p>
            <a:pPr lvl="0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1200" b="1" dirty="0">
                <a:solidFill>
                  <a:srgbClr val="007EC7"/>
                </a:solidFill>
                <a:latin typeface="Arial" pitchFamily="34" charset="0"/>
                <a:cs typeface="Arial" pitchFamily="34" charset="0"/>
              </a:rPr>
              <a:t>Celkem 275 případů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– 138 Turecko, 113 Polsko, Moldavsko 19, Rumunsko 4 a Německo 1</a:t>
            </a:r>
          </a:p>
          <a:p>
            <a:pPr lvl="0">
              <a:lnSpc>
                <a:spcPct val="110000"/>
              </a:lnSpc>
              <a:spcAft>
                <a:spcPts val="600"/>
              </a:spcAft>
              <a:buSzPts val="900"/>
            </a:pPr>
            <a:endParaRPr lang="cs-CZ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030251" y="1250874"/>
            <a:ext cx="410445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1200" b="1" dirty="0">
                <a:latin typeface="Arial" pitchFamily="34" charset="0"/>
                <a:cs typeface="Arial" pitchFamily="34" charset="0"/>
              </a:rPr>
              <a:t>Případy vztekliny v Evropě v roce 2022 (k 21.4.2022)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4189" r="10763" b="6591"/>
          <a:stretch/>
        </p:blipFill>
        <p:spPr>
          <a:xfrm>
            <a:off x="107503" y="2034978"/>
            <a:ext cx="4608512" cy="284756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6" name="Obrázek 5"/>
          <p:cNvPicPr/>
          <p:nvPr/>
        </p:nvPicPr>
        <p:blipFill rotWithShape="1">
          <a:blip r:embed="rId3"/>
          <a:srcRect l="19062" t="5522" r="6920" b="3465"/>
          <a:stretch/>
        </p:blipFill>
        <p:spPr bwMode="auto">
          <a:xfrm>
            <a:off x="4664738" y="3279972"/>
            <a:ext cx="4440395" cy="320514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48064" y="1780249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007EC7"/>
                </a:solidFill>
              </a:rPr>
              <a:t>Celkem 66 případů </a:t>
            </a:r>
            <a:r>
              <a:rPr lang="cs-CZ" sz="1200" b="1" dirty="0"/>
              <a:t>– </a:t>
            </a:r>
            <a:r>
              <a:rPr lang="cs-CZ" sz="1200" dirty="0"/>
              <a:t>38 Turecko, 25 Polsko, 2 Moldavsko a Německo 1</a:t>
            </a:r>
            <a:r>
              <a:rPr lang="cs-CZ" sz="1200" dirty="0">
                <a:solidFill>
                  <a:srgbClr val="007EC7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67544" y="834946"/>
            <a:ext cx="2746308" cy="5222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Echinokokóza lišek</a:t>
            </a:r>
            <a:endParaRPr lang="cs-CZ" sz="2000" b="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84" y="3973326"/>
            <a:ext cx="2016224" cy="215423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44" y="133029"/>
            <a:ext cx="2245814" cy="122413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80" y="60039"/>
            <a:ext cx="2301165" cy="1522121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48336" y="3909802"/>
            <a:ext cx="3236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200" b="1" dirty="0">
                <a:latin typeface="Arial" pitchFamily="34" charset="0"/>
                <a:cs typeface="Arial" pitchFamily="34" charset="0"/>
              </a:rPr>
              <a:t>Monitoring echinokokózy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u lišek v ČR byl zahájen v roce 2016. Vyšetřovány byly dvě lišky (uhynulé, utracené nebo ulovené) na 100 km</a:t>
            </a:r>
            <a:r>
              <a:rPr lang="cs-CZ" sz="1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V roce 2017 byl počet vyšetřených lišek, respektive psíků mývalovitých zvýšen na 4 kusy na 100 km</a:t>
            </a:r>
            <a:r>
              <a:rPr lang="cs-CZ" sz="1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 . </a:t>
            </a:r>
          </a:p>
        </p:txBody>
      </p:sp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633135"/>
              </p:ext>
            </p:extLst>
          </p:nvPr>
        </p:nvGraphicFramePr>
        <p:xfrm>
          <a:off x="467544" y="5110131"/>
          <a:ext cx="2908267" cy="163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ROK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monitoring echinokokózy</a:t>
                      </a:r>
                      <a:r>
                        <a:rPr lang="cs-CZ" sz="10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964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endParaRPr lang="cs-CZ" sz="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počet vyšetřených</a:t>
                      </a:r>
                      <a:endParaRPr lang="cs-CZ" sz="1000" b="1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počet pozitivních</a:t>
                      </a:r>
                      <a:endParaRPr lang="cs-CZ" sz="1000" b="1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1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2 849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6158585"/>
                  </a:ext>
                </a:extLst>
              </a:tr>
              <a:tr h="28528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2 691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674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231422"/>
                  </a:ext>
                </a:extLst>
              </a:tr>
              <a:tr h="27222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2 758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645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6483663"/>
                  </a:ext>
                </a:extLst>
              </a:tr>
              <a:tr h="2852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1-4/2022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1 258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8837114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3601192" y="3898156"/>
            <a:ext cx="3220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Pozitivní nálezy echinokokózy u lišek v roce 2021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94071" y="1601478"/>
            <a:ext cx="8640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Echinokokóza je 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parazitární onemocnění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způsobované tasemnicí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Echinococcus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multilocularis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V Evropě je hlavním hostitelem 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liška obecná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může se ale vyskytovat také u 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psů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koček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v oblastech s vyšším výskytem hlodavců (mezihostitelů).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Dospělá tasemnice žije v tenkém střevě hostitele a uvolňuje vajíčka, která se s trusem dostávají do vnějšího prostředí, kde mohou ulpět na vegetaci i lesních plodech (borůvky, jahody, houby atd.). Ve vnějším prostředí jsou vajíčka velmi odolná. Přežívají až 8 měsíců plně schopná nakazit mezihostitele.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Mezihostitelem jsou různé druhy drobných savců, např. hraboš polní, hryzec vodní, hrabošík podzemní, norník rudý, myš domácí a ondatra pižmová, a </a:t>
            </a:r>
            <a:r>
              <a:rPr lang="cs-CZ" sz="1200" b="1" dirty="0">
                <a:latin typeface="Arial" pitchFamily="34" charset="0"/>
                <a:cs typeface="Arial" pitchFamily="34" charset="0"/>
              </a:rPr>
              <a:t>také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člověk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K nakažení dochází perorálně (pozřením vajíček).</a:t>
            </a:r>
            <a:endParaRPr lang="cs-CZ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V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mezihostitelském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organismu se po dlouhé inkubační době (až několik let) především v játrech, případně plicích či jiných orgánech vytváří další stádium – boubel (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larvocysta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). Je to komplex navzájem spojených měchýřků, obsahujících zárodky tasemnice, které se vnějším pučením množí a infiltrují okolní tkáně. Podobně jako zhoubný nádor mohou i metastázovat do vzdálenějších orgánů (mozek, plíce apod.). 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5"/>
          <a:srcRect l="3472" t="2351" r="4079" b="2704"/>
          <a:stretch/>
        </p:blipFill>
        <p:spPr bwMode="auto">
          <a:xfrm>
            <a:off x="3596431" y="4258952"/>
            <a:ext cx="3383304" cy="1868611"/>
          </a:xfrm>
          <a:prstGeom prst="rect">
            <a:avLst/>
          </a:prstGeom>
          <a:ln>
            <a:solidFill>
              <a:srgbClr val="007EC7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93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51183" y="839562"/>
            <a:ext cx="4624873" cy="5685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cs-CZ" altLang="cs-CZ" sz="2000" dirty="0"/>
              <a:t>Trichinelóza – divoká prasata a lišky</a:t>
            </a:r>
          </a:p>
        </p:txBody>
      </p:sp>
      <p:sp>
        <p:nvSpPr>
          <p:cNvPr id="13" name="TextovéPole 3"/>
          <p:cNvSpPr txBox="1">
            <a:spLocks noChangeArrowheads="1"/>
          </p:cNvSpPr>
          <p:nvPr/>
        </p:nvSpPr>
        <p:spPr bwMode="auto">
          <a:xfrm>
            <a:off x="451183" y="1425645"/>
            <a:ext cx="835292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400" dirty="0">
                <a:latin typeface="Arial" pitchFamily="34" charset="0"/>
                <a:cs typeface="Arial" pitchFamily="34" charset="0"/>
              </a:rPr>
              <a:t>Vnímaví všichni teplokrevní živočichové kromě ptáků, </a:t>
            </a:r>
            <a:r>
              <a:rPr lang="cs-CZ" altLang="cs-CZ" sz="1400" b="1" dirty="0">
                <a:latin typeface="Arial" pitchFamily="34" charset="0"/>
                <a:cs typeface="Arial" pitchFamily="34" charset="0"/>
              </a:rPr>
              <a:t>včetně </a:t>
            </a:r>
            <a:r>
              <a:rPr lang="cs-CZ" alt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člověka</a:t>
            </a:r>
            <a:r>
              <a:rPr lang="cs-CZ" altLang="cs-CZ" sz="1400" dirty="0">
                <a:latin typeface="Arial" pitchFamily="34" charset="0"/>
                <a:cs typeface="Arial" pitchFamily="34" charset="0"/>
              </a:rPr>
              <a:t>.</a:t>
            </a:r>
            <a:endParaRPr lang="cs-CZ" altLang="cs-CZ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400" dirty="0">
                <a:latin typeface="Arial" pitchFamily="34" charset="0"/>
                <a:cs typeface="Arial" pitchFamily="34" charset="0"/>
              </a:rPr>
              <a:t>Povinnost vyšetřit všechna ulovená divoká prasata – ochrana zdraví konzumenta.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Od roku 2014 se vyšetřují i lišky a psíci mývalovití</a:t>
            </a:r>
            <a:endParaRPr lang="cs-CZ" altLang="cs-CZ" sz="1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400" dirty="0">
                <a:latin typeface="Arial" pitchFamily="34" charset="0"/>
                <a:cs typeface="Arial" pitchFamily="34" charset="0"/>
              </a:rPr>
              <a:t>Vyšetření hrazeno ze státního rozpočtu.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400" dirty="0">
                <a:latin typeface="Arial" pitchFamily="34" charset="0"/>
                <a:cs typeface="Arial" pitchFamily="34" charset="0"/>
              </a:rPr>
              <a:t>Prováděno v akreditovaných laboratořích trávicí metodou.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endParaRPr lang="cs-CZ" altLang="cs-CZ" sz="1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 České republice dochází k ojedinělým záchytům trichinelózy u divočáků a lišek </a:t>
            </a:r>
            <a:endParaRPr lang="cs-CZ" altLang="cs-CZ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906641"/>
              </p:ext>
            </p:extLst>
          </p:nvPr>
        </p:nvGraphicFramePr>
        <p:xfrm>
          <a:off x="323526" y="3275059"/>
          <a:ext cx="2695234" cy="132142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62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31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Rok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vyšetřených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pozitivních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6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230 998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6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146 686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6283736"/>
                  </a:ext>
                </a:extLst>
              </a:tr>
              <a:tr h="1976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237 246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0970978"/>
                  </a:ext>
                </a:extLst>
              </a:tr>
              <a:tr h="1976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182 091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8988852"/>
                  </a:ext>
                </a:extLst>
              </a:tr>
              <a:tr h="1976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232 355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9252099"/>
                  </a:ext>
                </a:extLst>
              </a:tr>
            </a:tbl>
          </a:graphicData>
        </a:graphic>
      </p:graphicFrame>
      <p:sp>
        <p:nvSpPr>
          <p:cNvPr id="18" name="Obdélník 17"/>
          <p:cNvSpPr/>
          <p:nvPr/>
        </p:nvSpPr>
        <p:spPr>
          <a:xfrm>
            <a:off x="464950" y="2990201"/>
            <a:ext cx="27524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cs-CZ" sz="1000" b="1" dirty="0">
                <a:latin typeface="Arial" pitchFamily="34" charset="0"/>
                <a:cs typeface="Arial" pitchFamily="34" charset="0"/>
              </a:rPr>
              <a:t>Vyšetření divokých prasat na trichinelózu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56" y="401889"/>
            <a:ext cx="1296144" cy="899059"/>
          </a:xfrm>
          <a:prstGeom prst="rect">
            <a:avLst/>
          </a:prstGeom>
        </p:spPr>
      </p:pic>
      <p:pic>
        <p:nvPicPr>
          <p:cNvPr id="20" name="Obrázek 19" descr="C:\Users\m.benka.000\Desktop\bez názvu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5" t="24138" r="16897" b="14943"/>
          <a:stretch/>
        </p:blipFill>
        <p:spPr bwMode="auto">
          <a:xfrm>
            <a:off x="3115173" y="3300570"/>
            <a:ext cx="1768246" cy="1287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64" y="380958"/>
            <a:ext cx="1296144" cy="919990"/>
          </a:xfrm>
          <a:prstGeom prst="rect">
            <a:avLst/>
          </a:prstGeom>
        </p:spPr>
      </p:pic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862988"/>
              </p:ext>
            </p:extLst>
          </p:nvPr>
        </p:nvGraphicFramePr>
        <p:xfrm>
          <a:off x="345957" y="5148262"/>
          <a:ext cx="2636562" cy="154336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0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62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Rok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vyšetřených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pozitivních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6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2 942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2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655766"/>
                  </a:ext>
                </a:extLst>
              </a:tr>
              <a:tr h="1972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1325043"/>
                  </a:ext>
                </a:extLst>
              </a:tr>
              <a:tr h="1972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2680381"/>
                  </a:ext>
                </a:extLst>
              </a:tr>
              <a:tr h="1972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7657370"/>
                  </a:ext>
                </a:extLst>
              </a:tr>
              <a:tr h="1972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1-4/2022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6819327"/>
                  </a:ext>
                </a:extLst>
              </a:tr>
            </a:tbl>
          </a:graphicData>
        </a:graphic>
      </p:graphicFrame>
      <p:sp>
        <p:nvSpPr>
          <p:cNvPr id="23" name="Obdélník 22"/>
          <p:cNvSpPr/>
          <p:nvPr/>
        </p:nvSpPr>
        <p:spPr>
          <a:xfrm>
            <a:off x="347369" y="4884369"/>
            <a:ext cx="36362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cs-CZ" sz="1000" b="1" dirty="0">
                <a:latin typeface="Arial" pitchFamily="34" charset="0"/>
                <a:cs typeface="Arial" pitchFamily="34" charset="0"/>
              </a:rPr>
              <a:t>Vyšetření lišek </a:t>
            </a:r>
            <a:r>
              <a:rPr lang="cs-CZ" sz="1000" b="1" dirty="0"/>
              <a:t>a psíků mývalovitých  na </a:t>
            </a:r>
            <a:r>
              <a:rPr lang="cs-CZ" sz="1000" b="1" dirty="0">
                <a:latin typeface="Arial" pitchFamily="34" charset="0"/>
                <a:cs typeface="Arial" pitchFamily="34" charset="0"/>
              </a:rPr>
              <a:t>trichinelózu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53" y="5166814"/>
            <a:ext cx="1698686" cy="1309856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5021873" y="3239063"/>
            <a:ext cx="38169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1000" b="1" dirty="0">
                <a:latin typeface="Arial" pitchFamily="34" charset="0"/>
                <a:cs typeface="Arial" pitchFamily="34" charset="0"/>
              </a:rPr>
              <a:t>Pozitivní nálezy trichinelózy u lišek (2021)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5580590" y="5919946"/>
            <a:ext cx="573291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800" b="1" dirty="0">
                <a:solidFill>
                  <a:srgbClr val="007EC7"/>
                </a:solidFill>
                <a:latin typeface="Arial" pitchFamily="34" charset="0"/>
                <a:cs typeface="Arial" pitchFamily="34" charset="0"/>
              </a:rPr>
              <a:t>Liška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5919946"/>
            <a:ext cx="274344" cy="3231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6829" y="4577070"/>
            <a:ext cx="281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/>
              <a:t>* prasata divoká dovezena do ČR z Polska do zvěřinového závodu v Karlovarském kraji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7"/>
          <a:srcRect l="4961" t="2058" r="4576" b="5644"/>
          <a:stretch/>
        </p:blipFill>
        <p:spPr bwMode="auto">
          <a:xfrm>
            <a:off x="5016073" y="3545690"/>
            <a:ext cx="3948415" cy="2278895"/>
          </a:xfrm>
          <a:prstGeom prst="rect">
            <a:avLst/>
          </a:prstGeom>
          <a:ln>
            <a:solidFill>
              <a:srgbClr val="007EC7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6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15081"/>
              </p:ext>
            </p:extLst>
          </p:nvPr>
        </p:nvGraphicFramePr>
        <p:xfrm>
          <a:off x="482911" y="4221088"/>
          <a:ext cx="3879264" cy="126301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64848">
                  <a:extLst>
                    <a:ext uri="{9D8B030D-6E8A-4147-A177-3AD203B41FA5}">
                      <a16:colId xmlns:a16="http://schemas.microsoft.com/office/drawing/2014/main" val="3304532878"/>
                    </a:ext>
                  </a:extLst>
                </a:gridCol>
                <a:gridCol w="1454283">
                  <a:extLst>
                    <a:ext uri="{9D8B030D-6E8A-4147-A177-3AD203B41FA5}">
                      <a16:colId xmlns:a16="http://schemas.microsoft.com/office/drawing/2014/main" val="3445807011"/>
                    </a:ext>
                  </a:extLst>
                </a:gridCol>
                <a:gridCol w="1560133">
                  <a:extLst>
                    <a:ext uri="{9D8B030D-6E8A-4147-A177-3AD203B41FA5}">
                      <a16:colId xmlns:a16="http://schemas.microsoft.com/office/drawing/2014/main" val="1050878194"/>
                    </a:ext>
                  </a:extLst>
                </a:gridCol>
              </a:tblGrid>
              <a:tr h="36131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Rok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Počet vyšetřených sér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VNT pozitivní vzorky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773148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2017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783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37622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2018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783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9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37652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2019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782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22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20038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2020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783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12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884991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2021</a:t>
                      </a:r>
                      <a:endParaRPr lang="cs-CZ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844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 dirty="0">
                          <a:effectLst/>
                        </a:rPr>
                        <a:t>21</a:t>
                      </a:r>
                      <a:endParaRPr lang="cs-CZ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893887"/>
                  </a:ext>
                </a:extLst>
              </a:tr>
            </a:tbl>
          </a:graphicData>
        </a:graphic>
      </p:graphicFrame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67544" y="653193"/>
            <a:ext cx="8136903" cy="648072"/>
          </a:xfrm>
        </p:spPr>
        <p:txBody>
          <a:bodyPr/>
          <a:lstStyle/>
          <a:p>
            <a:r>
              <a:rPr lang="cs-CZ" sz="2000" dirty="0"/>
              <a:t>Západonilská horečka – </a:t>
            </a:r>
            <a:r>
              <a:rPr lang="cs-CZ" sz="2000" dirty="0" err="1"/>
              <a:t>West</a:t>
            </a:r>
            <a:r>
              <a:rPr lang="cs-CZ" sz="2000" dirty="0"/>
              <a:t> Nile </a:t>
            </a:r>
            <a:r>
              <a:rPr lang="cs-CZ" sz="2000" dirty="0" err="1"/>
              <a:t>Fever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4" y="2348880"/>
            <a:ext cx="36724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cs-CZ" sz="1100" b="1" dirty="0">
                <a:latin typeface="Arial" pitchFamily="34" charset="0"/>
                <a:cs typeface="Arial" pitchFamily="34" charset="0"/>
              </a:rPr>
              <a:t>Monitoring západonilské horečky 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1100" dirty="0"/>
              <a:t>plošný monitoring výskytu protilátek proti WNV u koní byl v ČR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zahájen v roce 2012. Vyšetřují se vzorky krevních sér vybraných ÚVS.</a:t>
            </a:r>
          </a:p>
          <a:p>
            <a:pPr algn="just">
              <a:defRPr/>
            </a:pPr>
            <a:r>
              <a:rPr lang="cs-CZ" sz="1100" b="1" dirty="0">
                <a:latin typeface="Arial" pitchFamily="34" charset="0"/>
                <a:cs typeface="Arial" pitchFamily="34" charset="0"/>
              </a:rPr>
              <a:t>Diagnostika: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100" b="1" dirty="0"/>
              <a:t> </a:t>
            </a:r>
            <a:r>
              <a:rPr lang="cs-CZ" sz="1100" b="1" dirty="0">
                <a:solidFill>
                  <a:srgbClr val="007EC7"/>
                </a:solidFill>
              </a:rPr>
              <a:t>ELISA</a:t>
            </a:r>
            <a:r>
              <a:rPr lang="cs-CZ" sz="1100" b="1" dirty="0"/>
              <a:t> </a:t>
            </a:r>
            <a:r>
              <a:rPr lang="cs-CZ" sz="1100" dirty="0"/>
              <a:t>- vyšetření na přítomnost </a:t>
            </a:r>
            <a:r>
              <a:rPr lang="cs-CZ" sz="1100" b="1" dirty="0"/>
              <a:t>protilátek</a:t>
            </a:r>
            <a:r>
              <a:rPr lang="cs-CZ" sz="1100" dirty="0"/>
              <a:t> proti  WNV </a:t>
            </a:r>
            <a:endParaRPr lang="cs-CZ" sz="1100" b="1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100" b="1" dirty="0"/>
              <a:t> </a:t>
            </a:r>
            <a:r>
              <a:rPr lang="cs-CZ" sz="1100" b="1" dirty="0">
                <a:solidFill>
                  <a:srgbClr val="007EC7"/>
                </a:solidFill>
              </a:rPr>
              <a:t>VNT</a:t>
            </a:r>
            <a:r>
              <a:rPr lang="cs-CZ" sz="1100" dirty="0">
                <a:solidFill>
                  <a:srgbClr val="007EC7"/>
                </a:solidFill>
              </a:rPr>
              <a:t> </a:t>
            </a:r>
            <a:r>
              <a:rPr lang="cs-CZ" sz="1100" dirty="0"/>
              <a:t>– došetření vzorků pozitivně reagujících v ELISA testech vyšetření provádí </a:t>
            </a:r>
            <a:r>
              <a:rPr lang="cs-CZ" sz="1100" b="1" dirty="0"/>
              <a:t>NRL pro arboviry </a:t>
            </a:r>
            <a:r>
              <a:rPr lang="cs-CZ" sz="1100" dirty="0"/>
              <a:t>ve Zdravotním ústavu se sídlem v Ostravě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3547" y="1301265"/>
            <a:ext cx="8064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Západonilská horečka je virové onemocnění způsobující horečnaté nebo nervové onemocnění lidí a zvířat, zejména koní, psů a ptáků.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Onemocnění se přenáší komáry rodu </a:t>
            </a:r>
            <a:r>
              <a:rPr lang="cs-CZ" sz="1400" dirty="0" err="1"/>
              <a:t>Culex</a:t>
            </a:r>
            <a:r>
              <a:rPr lang="cs-CZ" sz="1400" dirty="0"/>
              <a:t>, rezervoárem viru jsou ptáci.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 současnosti je virus západonilské horečky rozšířen celosvětově v několika liniích.</a:t>
            </a:r>
          </a:p>
        </p:txBody>
      </p:sp>
      <p:sp>
        <p:nvSpPr>
          <p:cNvPr id="8" name="Obdélník 7"/>
          <p:cNvSpPr/>
          <p:nvPr/>
        </p:nvSpPr>
        <p:spPr>
          <a:xfrm>
            <a:off x="4139952" y="2272674"/>
            <a:ext cx="4572000" cy="2328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900" b="1" dirty="0">
                <a:latin typeface="Arial" pitchFamily="34" charset="0"/>
                <a:cs typeface="Arial" pitchFamily="34" charset="0"/>
              </a:rPr>
              <a:t>Výskyt WNV v Evropě v roce 2021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2"/>
          <a:srcRect l="14460" t="5900" r="35947" b="3894"/>
          <a:stretch/>
        </p:blipFill>
        <p:spPr bwMode="auto">
          <a:xfrm>
            <a:off x="4481736" y="2564904"/>
            <a:ext cx="3888431" cy="403244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92436" y="6021288"/>
            <a:ext cx="4038647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600"/>
              </a:spcAft>
              <a:buSzPts val="900"/>
            </a:pPr>
            <a:r>
              <a:rPr lang="cs-CZ" sz="900" b="1" dirty="0">
                <a:solidFill>
                  <a:srgbClr val="007EC7"/>
                </a:solidFill>
                <a:latin typeface="Arial" pitchFamily="34" charset="0"/>
                <a:cs typeface="Arial" pitchFamily="34" charset="0"/>
              </a:rPr>
              <a:t>Celkem 52 ohnisek WNV  </a:t>
            </a:r>
            <a:r>
              <a:rPr lang="cs-CZ" sz="900" dirty="0">
                <a:latin typeface="Arial" pitchFamily="34" charset="0"/>
                <a:cs typeface="Arial" pitchFamily="34" charset="0"/>
              </a:rPr>
              <a:t>– 18 Španělsko, 17 Německo, 6 Itálie, 4 Portugalsko, Maďarsko 3, Francie 2, Slovinsko 1, Řecko</a:t>
            </a:r>
          </a:p>
        </p:txBody>
      </p:sp>
    </p:spTree>
    <p:extLst>
      <p:ext uri="{BB962C8B-B14F-4D97-AF65-F5344CB8AC3E}">
        <p14:creationId xmlns:p14="http://schemas.microsoft.com/office/powerpoint/2010/main" val="29289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67544" y="773866"/>
            <a:ext cx="5256583" cy="63891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Africký mor prasat (AMP)</a:t>
            </a:r>
            <a:endParaRPr lang="cs-CZ" sz="20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9032" y="1570975"/>
            <a:ext cx="8640960" cy="203132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Africký mor prasat (AMP) je akutní, nakažlivé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onemocnění prasat domácích a divokých</a:t>
            </a:r>
          </a:p>
          <a:p>
            <a:pPr algn="just">
              <a:defRPr/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podobné klasickému moru prasat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 člověka se AMP nepřenáší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AMP je charakteristický vysokou, téměř 100 % letalitou (úmrtností).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Virus je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FF0000"/>
                </a:solidFill>
              </a:rPr>
              <a:t>vysoce rezistentní</a:t>
            </a:r>
            <a:r>
              <a:rPr lang="cs-CZ" sz="1400" dirty="0"/>
              <a:t>, </a:t>
            </a:r>
            <a:r>
              <a:rPr lang="cs-CZ" sz="1400" b="1" dirty="0"/>
              <a:t>dlouhodobě přežívá v materiálech a prostředí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Virus se vylučuje sekrety a exkrety již 1-2 dny před klinickými příznaky.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Příznaky: vysoká horečka až 42 °C, malátnost, těžké dýchání, anorexie, krvavý průjem, zvracení, krváceniny v orgánech a na kůži.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Vakcína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proti AMP neexistuje, není možné ani léčení.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31" y="228975"/>
            <a:ext cx="2310061" cy="12963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l="20487" t="5244" r="21255" b="22829"/>
          <a:stretch/>
        </p:blipFill>
        <p:spPr>
          <a:xfrm>
            <a:off x="5189537" y="3140968"/>
            <a:ext cx="3659920" cy="164450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44" y="4653136"/>
            <a:ext cx="2911565" cy="200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72963"/>
            <a:ext cx="3456384" cy="2592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1063" y="188640"/>
            <a:ext cx="8558330" cy="53871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AMP v České republice – aktuální stav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704" y="744925"/>
            <a:ext cx="7992888" cy="5333043"/>
          </a:xfrm>
          <a:gradFill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ClrTx/>
              <a:buNone/>
            </a:pPr>
            <a:r>
              <a:rPr lang="cs-CZ" sz="1300" b="1" dirty="0"/>
              <a:t>Výskyt AMP v ČR – Zlínský kraj, pouze u prasat divokých: 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b="1" dirty="0"/>
              <a:t>první pozitivní případ 26. 6. 2017; poslední pozitivní nálezy</a:t>
            </a:r>
            <a:r>
              <a:rPr lang="cs-CZ" sz="1300" dirty="0"/>
              <a:t>: ulovené </a:t>
            </a:r>
            <a:r>
              <a:rPr lang="cs-CZ" sz="1300" b="1" dirty="0"/>
              <a:t>8. 2. 2018 </a:t>
            </a:r>
            <a:r>
              <a:rPr lang="cs-CZ" sz="1300" dirty="0"/>
              <a:t>nalezené uhynulé </a:t>
            </a:r>
            <a:r>
              <a:rPr lang="cs-CZ" sz="1300" b="1" dirty="0"/>
              <a:t>15. 4. 2018 </a:t>
            </a:r>
            <a:r>
              <a:rPr lang="cs-CZ" sz="1300" dirty="0"/>
              <a:t>(</a:t>
            </a:r>
            <a:r>
              <a:rPr lang="cs-CZ" sz="1300" dirty="0" err="1"/>
              <a:t>kadáver</a:t>
            </a:r>
            <a:r>
              <a:rPr lang="cs-CZ" sz="1300" dirty="0"/>
              <a:t> stáří 5-6 měsíců)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Celkový počet pozitivních případů: </a:t>
            </a:r>
            <a:r>
              <a:rPr lang="cs-CZ" sz="1300" b="1" dirty="0"/>
              <a:t>230</a:t>
            </a:r>
            <a:r>
              <a:rPr lang="cs-CZ" sz="1300" dirty="0"/>
              <a:t> (212 uhynulých a pouze 18 ulovených)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12. 3. 2019 zrušení regionalizace pro ČR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19. 4. 2019 zveřejněna </a:t>
            </a:r>
            <a:r>
              <a:rPr lang="cs-CZ" sz="1300" dirty="0" err="1"/>
              <a:t>self-declaration</a:t>
            </a:r>
            <a:r>
              <a:rPr lang="cs-CZ" sz="1300" dirty="0"/>
              <a:t> ČR k AMP na webu OIE</a:t>
            </a:r>
          </a:p>
          <a:p>
            <a:pPr marL="360000" lvl="1" indent="0">
              <a:lnSpc>
                <a:spcPct val="100000"/>
              </a:lnSpc>
              <a:spcAft>
                <a:spcPts val="0"/>
              </a:spcAft>
              <a:buClrTx/>
              <a:buNone/>
            </a:pPr>
            <a:r>
              <a:rPr lang="cs-CZ" sz="1300" b="1" dirty="0">
                <a:solidFill>
                  <a:srgbClr val="FF0000"/>
                </a:solidFill>
              </a:rPr>
              <a:t>ČR je prostá AMP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ClrTx/>
              <a:buNone/>
            </a:pPr>
            <a:r>
              <a:rPr lang="cs-CZ" sz="1300" b="1" dirty="0"/>
              <a:t>Nadále </a:t>
            </a:r>
            <a:r>
              <a:rPr lang="cs-CZ" sz="1300" b="1" u="sng" dirty="0"/>
              <a:t>zůstávají v platnosti</a:t>
            </a:r>
            <a:r>
              <a:rPr lang="cs-CZ" sz="1300" dirty="0"/>
              <a:t> </a:t>
            </a:r>
            <a:r>
              <a:rPr lang="cs-CZ" sz="1300" b="1" dirty="0"/>
              <a:t>MVO pro celou ČR</a:t>
            </a:r>
            <a:r>
              <a:rPr lang="cs-CZ" sz="1300" dirty="0"/>
              <a:t>: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Celoroční </a:t>
            </a:r>
            <a:r>
              <a:rPr lang="cs-CZ" sz="1300" b="1" dirty="0"/>
              <a:t>intenzivní lov </a:t>
            </a:r>
            <a:r>
              <a:rPr lang="cs-CZ" sz="1300" dirty="0"/>
              <a:t>prasat divokých, povoleny některé zakázané způsoby lovu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Zákaz </a:t>
            </a:r>
            <a:r>
              <a:rPr lang="cs-CZ" sz="1300" b="1" dirty="0"/>
              <a:t>přikrmování </a:t>
            </a:r>
            <a:r>
              <a:rPr lang="cs-CZ" sz="1300" dirty="0"/>
              <a:t>prasat divokých, omezení vnadění (20 kg/1 </a:t>
            </a:r>
            <a:r>
              <a:rPr lang="cs-CZ" sz="1300" dirty="0" err="1"/>
              <a:t>vnadiště</a:t>
            </a:r>
            <a:r>
              <a:rPr lang="cs-CZ" sz="1300" dirty="0"/>
              <a:t>/50 ha honitby)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Zákaz krmení domácích prasat odpady ze stravovacích zařízení a </a:t>
            </a:r>
            <a:r>
              <a:rPr lang="cs-CZ" sz="1300" b="1" dirty="0"/>
              <a:t>kuchyňskými odpady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Zákaz dovozu „</a:t>
            </a:r>
            <a:r>
              <a:rPr lang="cs-CZ" sz="1300" b="1" dirty="0"/>
              <a:t>trofejí</a:t>
            </a:r>
            <a:r>
              <a:rPr lang="cs-CZ" sz="1300" dirty="0"/>
              <a:t>“ z prasat divokých ze zemí s výskytem AMP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cs-CZ" sz="1300" dirty="0"/>
              <a:t>Zákaz používat v chovech prasat </a:t>
            </a:r>
            <a:r>
              <a:rPr lang="cs-CZ" sz="1300" b="1" dirty="0"/>
              <a:t>seno a slámu </a:t>
            </a:r>
            <a:r>
              <a:rPr lang="cs-CZ" sz="1300" dirty="0"/>
              <a:t>ze zemí s výskytem AMP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cs-CZ" sz="1300" dirty="0"/>
          </a:p>
          <a:p>
            <a:pPr marL="0" indent="0">
              <a:spcBef>
                <a:spcPts val="0"/>
              </a:spcBef>
              <a:buClrTx/>
              <a:buNone/>
            </a:pPr>
            <a:endParaRPr lang="cs-CZ" sz="1300" dirty="0"/>
          </a:p>
        </p:txBody>
      </p:sp>
      <p:pic>
        <p:nvPicPr>
          <p:cNvPr id="5" name="Obrázek 4" descr="G:\PRASATA\AMP case 2017\vnadiště kontroly\Vnadiště\KVSU\Němčí\IMG_45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/>
          <a:stretch/>
        </p:blipFill>
        <p:spPr bwMode="auto">
          <a:xfrm>
            <a:off x="1331640" y="4293096"/>
            <a:ext cx="4098606" cy="2276872"/>
          </a:xfrm>
          <a:prstGeom prst="rect">
            <a:avLst/>
          </a:prstGeom>
          <a:noFill/>
          <a:ln>
            <a:solidFill>
              <a:srgbClr val="007EC7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3755820"/>
            <a:ext cx="2088232" cy="30988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71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875873"/>
            <a:ext cx="8229600" cy="1545015"/>
          </a:xfrm>
          <a:gradFill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1270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Polsko</a:t>
            </a:r>
            <a:r>
              <a:rPr lang="cs-CZ" sz="1400" dirty="0"/>
              <a:t> - v roce 2022 zatím hlášeny případy AMP pouze u prasat divokých (WB), nejbližší pozitivní případ u WB </a:t>
            </a:r>
            <a:r>
              <a:rPr lang="cs-CZ" sz="1400" b="1" dirty="0">
                <a:solidFill>
                  <a:srgbClr val="FF0000"/>
                </a:solidFill>
              </a:rPr>
              <a:t>cca 8,5 km </a:t>
            </a:r>
            <a:r>
              <a:rPr lang="cs-CZ" sz="1400" dirty="0"/>
              <a:t>od hranice s ČR (viz mapa)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Německo </a:t>
            </a:r>
            <a:r>
              <a:rPr lang="cs-CZ" sz="1400" dirty="0"/>
              <a:t>- v roce 2022 zatím hlášeny případy AMP pouze u WB, nejbližší případy AMP u WB cca </a:t>
            </a:r>
            <a:r>
              <a:rPr lang="cs-CZ" sz="1400" b="1" dirty="0">
                <a:solidFill>
                  <a:srgbClr val="FF0000"/>
                </a:solidFill>
              </a:rPr>
              <a:t>6 - 14 km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od CZ hranic - viz mapa, postiženy jsou již 3 spolkové republiky (Sasko, Brandenbursko a Meklenbursko - Přední Pomořansko).</a:t>
            </a:r>
          </a:p>
          <a:p>
            <a:endParaRPr lang="cs-CZ" sz="13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457200" y="299809"/>
            <a:ext cx="8136903" cy="576064"/>
          </a:xfrm>
        </p:spPr>
        <p:txBody>
          <a:bodyPr/>
          <a:lstStyle/>
          <a:p>
            <a:pPr algn="ctr"/>
            <a:r>
              <a:rPr lang="cs-CZ" sz="2000" dirty="0"/>
              <a:t>Šíření AMP v Německu a Polsku – riziko pro ČR</a:t>
            </a:r>
          </a:p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07" y="2132856"/>
            <a:ext cx="7661089" cy="4464496"/>
          </a:xfrm>
          <a:prstGeom prst="rect">
            <a:avLst/>
          </a:prstGeom>
          <a:ln>
            <a:solidFill>
              <a:srgbClr val="007EC7"/>
            </a:solidFill>
          </a:ln>
        </p:spPr>
      </p:pic>
    </p:spTree>
    <p:extLst>
      <p:ext uri="{BB962C8B-B14F-4D97-AF65-F5344CB8AC3E}">
        <p14:creationId xmlns:p14="http://schemas.microsoft.com/office/powerpoint/2010/main" val="5591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SVS_sablona_PP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SVS - prezentace pro poslance 2014-03-05</Template>
  <TotalTime>6405</TotalTime>
  <Words>1879</Words>
  <Application>Microsoft Office PowerPoint</Application>
  <PresentationFormat>Předvádění na obrazovce (4:3)</PresentationFormat>
  <Paragraphs>215</Paragraphs>
  <Slides>16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1_SVS_sablona_PPT</vt:lpstr>
      <vt:lpstr> Nákazová situace v České republice a Evropě u vybraných nákaz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AMP v České republice – aktuální stav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veterinární správa</dc:title>
  <dc:creator>Olda</dc:creator>
  <cp:lastModifiedBy>Tomáš Jarosil</cp:lastModifiedBy>
  <cp:revision>548</cp:revision>
  <cp:lastPrinted>2019-09-03T09:09:14Z</cp:lastPrinted>
  <dcterms:created xsi:type="dcterms:W3CDTF">2014-03-03T17:14:03Z</dcterms:created>
  <dcterms:modified xsi:type="dcterms:W3CDTF">2022-04-25T06:32:30Z</dcterms:modified>
</cp:coreProperties>
</file>