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479" r:id="rId2"/>
    <p:sldId id="498" r:id="rId3"/>
    <p:sldId id="483" r:id="rId4"/>
    <p:sldId id="300" r:id="rId5"/>
    <p:sldId id="386" r:id="rId6"/>
    <p:sldId id="482" r:id="rId7"/>
    <p:sldId id="497" r:id="rId8"/>
    <p:sldId id="484" r:id="rId9"/>
    <p:sldId id="485" r:id="rId10"/>
    <p:sldId id="486" r:id="rId11"/>
    <p:sldId id="487" r:id="rId12"/>
    <p:sldId id="488" r:id="rId13"/>
    <p:sldId id="489" r:id="rId14"/>
    <p:sldId id="490" r:id="rId15"/>
    <p:sldId id="491" r:id="rId16"/>
    <p:sldId id="492" r:id="rId17"/>
    <p:sldId id="493" r:id="rId18"/>
    <p:sldId id="494" r:id="rId19"/>
    <p:sldId id="495" r:id="rId20"/>
    <p:sldId id="275" r:id="rId21"/>
  </p:sldIdLst>
  <p:sldSz cx="12192000" cy="6858000"/>
  <p:notesSz cx="6794500" cy="99314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E5C8"/>
    <a:srgbClr val="1E6846"/>
    <a:srgbClr val="00FF00"/>
    <a:srgbClr val="81DBB2"/>
    <a:srgbClr val="37BF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07" autoAdjust="0"/>
    <p:restoredTop sz="94660"/>
  </p:normalViewPr>
  <p:slideViewPr>
    <p:cSldViewPr snapToGrid="0">
      <p:cViewPr varScale="1">
        <p:scale>
          <a:sx n="84" d="100"/>
          <a:sy n="84" d="100"/>
        </p:scale>
        <p:origin x="557" y="77"/>
      </p:cViewPr>
      <p:guideLst>
        <p:guide orient="horz" pos="2160"/>
        <p:guide pos="386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707"/>
    </p:cViewPr>
  </p:sorterViewPr>
  <p:notesViewPr>
    <p:cSldViewPr snapToGrid="0" showGuides="1">
      <p:cViewPr varScale="1">
        <p:scale>
          <a:sx n="98" d="100"/>
          <a:sy n="98" d="100"/>
        </p:scale>
        <p:origin x="2586" y="78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A83397-08BC-47EC-ADBC-B826DCF91B67}" type="datetimeFigureOut">
              <a:rPr lang="cs-CZ" smtClean="0"/>
              <a:t>29.03.2022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68CD6-3AA0-46B9-83E9-585592F282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085310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14B78-F45E-4CE5-B66D-9D3AE8AC4CC5}" type="datetimeFigureOut">
              <a:rPr lang="cs-CZ" smtClean="0"/>
              <a:t>29.03.2022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F71907-E044-4F15-8B7E-BBA304B68C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865215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Zelená barva: RGB 30-104-70</a:t>
            </a:r>
          </a:p>
          <a:p>
            <a:r>
              <a:rPr lang="cs-CZ" dirty="0" smtClean="0"/>
              <a:t>Světle zelená barva: RGB 165-229-200</a:t>
            </a:r>
          </a:p>
          <a:p>
            <a:r>
              <a:rPr lang="cs-CZ" dirty="0" smtClean="0"/>
              <a:t>Použitý</a:t>
            </a:r>
            <a:r>
              <a:rPr lang="cs-CZ" baseline="0" dirty="0" smtClean="0"/>
              <a:t> font: </a:t>
            </a:r>
            <a:r>
              <a:rPr lang="cs-CZ" baseline="0" dirty="0" err="1" smtClean="0"/>
              <a:t>Arial</a:t>
            </a:r>
            <a:endParaRPr lang="cs-CZ" baseline="0" dirty="0" smtClean="0"/>
          </a:p>
          <a:p>
            <a:r>
              <a:rPr lang="cs-CZ" baseline="0" dirty="0" err="1" smtClean="0"/>
              <a:t>Mezinadpis</a:t>
            </a:r>
            <a:r>
              <a:rPr lang="cs-CZ" baseline="0" dirty="0" smtClean="0"/>
              <a:t>: </a:t>
            </a:r>
            <a:r>
              <a:rPr lang="cs-CZ" baseline="0" dirty="0" err="1" smtClean="0"/>
              <a:t>Arial</a:t>
            </a:r>
            <a:r>
              <a:rPr lang="cs-CZ" baseline="0" dirty="0" smtClean="0"/>
              <a:t>, 24 b., světle zelená barva, tučně, kapitálky</a:t>
            </a:r>
          </a:p>
          <a:p>
            <a:r>
              <a:rPr lang="cs-CZ" baseline="0" dirty="0" smtClean="0"/>
              <a:t>Nadpis č. 1_ </a:t>
            </a:r>
            <a:r>
              <a:rPr lang="cs-CZ" baseline="0" dirty="0" err="1" smtClean="0"/>
              <a:t>Arial</a:t>
            </a:r>
            <a:r>
              <a:rPr lang="cs-CZ" baseline="0" dirty="0" smtClean="0"/>
              <a:t>, 60 b.</a:t>
            </a:r>
          </a:p>
          <a:p>
            <a:r>
              <a:rPr lang="cs-CZ" baseline="0" dirty="0" smtClean="0"/>
              <a:t>Autor: </a:t>
            </a:r>
            <a:r>
              <a:rPr lang="cs-CZ" baseline="0" dirty="0" err="1" smtClean="0"/>
              <a:t>Arial</a:t>
            </a:r>
            <a:r>
              <a:rPr lang="cs-CZ" baseline="0" dirty="0" smtClean="0"/>
              <a:t>, 24 b.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56429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Nadpis</a:t>
            </a:r>
            <a:r>
              <a:rPr lang="cs-CZ" baseline="0" dirty="0"/>
              <a:t> č. 2: </a:t>
            </a:r>
            <a:r>
              <a:rPr lang="cs-CZ" baseline="0" dirty="0" err="1"/>
              <a:t>Arial</a:t>
            </a:r>
            <a:r>
              <a:rPr lang="cs-CZ" baseline="0" dirty="0"/>
              <a:t>, 32 - 44 b.</a:t>
            </a:r>
          </a:p>
          <a:p>
            <a:r>
              <a:rPr lang="cs-CZ" dirty="0"/>
              <a:t>Text:</a:t>
            </a:r>
            <a:r>
              <a:rPr lang="cs-CZ" baseline="0" dirty="0"/>
              <a:t> </a:t>
            </a:r>
            <a:r>
              <a:rPr lang="cs-CZ" baseline="0" dirty="0" err="1"/>
              <a:t>Arial</a:t>
            </a:r>
            <a:r>
              <a:rPr lang="cs-CZ" baseline="0" dirty="0"/>
              <a:t>, 18 b.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84135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Nadpis</a:t>
            </a:r>
            <a:r>
              <a:rPr lang="cs-CZ" baseline="0" dirty="0"/>
              <a:t> č. 2: </a:t>
            </a:r>
            <a:r>
              <a:rPr lang="cs-CZ" baseline="0" dirty="0" err="1"/>
              <a:t>Arial</a:t>
            </a:r>
            <a:r>
              <a:rPr lang="cs-CZ" baseline="0" dirty="0"/>
              <a:t>, 32 - 44 b.</a:t>
            </a:r>
          </a:p>
          <a:p>
            <a:r>
              <a:rPr lang="cs-CZ" dirty="0"/>
              <a:t>Text:</a:t>
            </a:r>
            <a:r>
              <a:rPr lang="cs-CZ" baseline="0" dirty="0"/>
              <a:t> </a:t>
            </a:r>
            <a:r>
              <a:rPr lang="cs-CZ" baseline="0" dirty="0" err="1"/>
              <a:t>Arial</a:t>
            </a:r>
            <a:r>
              <a:rPr lang="cs-CZ" baseline="0" dirty="0"/>
              <a:t>, 18 b.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73053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Nadpis</a:t>
            </a:r>
            <a:r>
              <a:rPr lang="cs-CZ" baseline="0" dirty="0"/>
              <a:t> č. 2: </a:t>
            </a:r>
            <a:r>
              <a:rPr lang="cs-CZ" baseline="0" dirty="0" err="1"/>
              <a:t>Arial</a:t>
            </a:r>
            <a:r>
              <a:rPr lang="cs-CZ" baseline="0" dirty="0"/>
              <a:t>, 32 - 44 b.</a:t>
            </a:r>
          </a:p>
          <a:p>
            <a:r>
              <a:rPr lang="cs-CZ" dirty="0"/>
              <a:t>Text:</a:t>
            </a:r>
            <a:r>
              <a:rPr lang="cs-CZ" baseline="0" dirty="0"/>
              <a:t> </a:t>
            </a:r>
            <a:r>
              <a:rPr lang="cs-CZ" baseline="0" dirty="0" err="1"/>
              <a:t>Arial</a:t>
            </a:r>
            <a:r>
              <a:rPr lang="cs-CZ" baseline="0" dirty="0"/>
              <a:t>, 18 b.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25599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Nadpis</a:t>
            </a:r>
            <a:r>
              <a:rPr lang="cs-CZ" baseline="0" dirty="0"/>
              <a:t> č. 2: </a:t>
            </a:r>
            <a:r>
              <a:rPr lang="cs-CZ" baseline="0" dirty="0" err="1"/>
              <a:t>Arial</a:t>
            </a:r>
            <a:r>
              <a:rPr lang="cs-CZ" baseline="0" dirty="0"/>
              <a:t>, 32 - 44 b.</a:t>
            </a:r>
          </a:p>
          <a:p>
            <a:r>
              <a:rPr lang="cs-CZ" dirty="0"/>
              <a:t>Text:</a:t>
            </a:r>
            <a:r>
              <a:rPr lang="cs-CZ" baseline="0" dirty="0"/>
              <a:t> </a:t>
            </a:r>
            <a:r>
              <a:rPr lang="cs-CZ" baseline="0" dirty="0" err="1"/>
              <a:t>Arial</a:t>
            </a:r>
            <a:r>
              <a:rPr lang="cs-CZ" baseline="0" dirty="0"/>
              <a:t>, 18 b.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82445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Nadpis</a:t>
            </a:r>
            <a:r>
              <a:rPr lang="cs-CZ" baseline="0" dirty="0"/>
              <a:t> č. 2: </a:t>
            </a:r>
            <a:r>
              <a:rPr lang="cs-CZ" baseline="0" dirty="0" err="1"/>
              <a:t>Arial</a:t>
            </a:r>
            <a:r>
              <a:rPr lang="cs-CZ" baseline="0" dirty="0"/>
              <a:t>, 32 - 44 b.</a:t>
            </a:r>
          </a:p>
          <a:p>
            <a:r>
              <a:rPr lang="cs-CZ" dirty="0"/>
              <a:t>Text:</a:t>
            </a:r>
            <a:r>
              <a:rPr lang="cs-CZ" baseline="0" dirty="0"/>
              <a:t> </a:t>
            </a:r>
            <a:r>
              <a:rPr lang="cs-CZ" baseline="0" dirty="0" err="1"/>
              <a:t>Arial</a:t>
            </a:r>
            <a:r>
              <a:rPr lang="cs-CZ" baseline="0" dirty="0"/>
              <a:t>, 18 b.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60638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Nadpis</a:t>
            </a:r>
            <a:r>
              <a:rPr lang="cs-CZ" baseline="0" dirty="0"/>
              <a:t> č. 2: </a:t>
            </a:r>
            <a:r>
              <a:rPr lang="cs-CZ" baseline="0" dirty="0" err="1"/>
              <a:t>Arial</a:t>
            </a:r>
            <a:r>
              <a:rPr lang="cs-CZ" baseline="0" dirty="0"/>
              <a:t>, 32 - 44 b.</a:t>
            </a:r>
          </a:p>
          <a:p>
            <a:r>
              <a:rPr lang="cs-CZ" dirty="0"/>
              <a:t>Text:</a:t>
            </a:r>
            <a:r>
              <a:rPr lang="cs-CZ" baseline="0" dirty="0"/>
              <a:t> </a:t>
            </a:r>
            <a:r>
              <a:rPr lang="cs-CZ" baseline="0" dirty="0" err="1"/>
              <a:t>Arial</a:t>
            </a:r>
            <a:r>
              <a:rPr lang="cs-CZ" baseline="0" dirty="0"/>
              <a:t>, 18 b.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03219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Nadpis</a:t>
            </a:r>
            <a:r>
              <a:rPr lang="cs-CZ" baseline="0" dirty="0"/>
              <a:t> č. 2: </a:t>
            </a:r>
            <a:r>
              <a:rPr lang="cs-CZ" baseline="0" dirty="0" err="1"/>
              <a:t>Arial</a:t>
            </a:r>
            <a:r>
              <a:rPr lang="cs-CZ" baseline="0" dirty="0"/>
              <a:t>, 32 - 44 b.</a:t>
            </a:r>
          </a:p>
          <a:p>
            <a:r>
              <a:rPr lang="cs-CZ" dirty="0"/>
              <a:t>Text:</a:t>
            </a:r>
            <a:r>
              <a:rPr lang="cs-CZ" baseline="0" dirty="0"/>
              <a:t> </a:t>
            </a:r>
            <a:r>
              <a:rPr lang="cs-CZ" baseline="0" dirty="0" err="1"/>
              <a:t>Arial</a:t>
            </a:r>
            <a:r>
              <a:rPr lang="cs-CZ" baseline="0" dirty="0"/>
              <a:t>, 18 b.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70289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Nadpis</a:t>
            </a:r>
            <a:r>
              <a:rPr lang="cs-CZ" baseline="0" dirty="0"/>
              <a:t> č. 2: </a:t>
            </a:r>
            <a:r>
              <a:rPr lang="cs-CZ" baseline="0" dirty="0" err="1"/>
              <a:t>Arial</a:t>
            </a:r>
            <a:r>
              <a:rPr lang="cs-CZ" baseline="0" dirty="0"/>
              <a:t>, 32 - 44 b.</a:t>
            </a:r>
          </a:p>
          <a:p>
            <a:r>
              <a:rPr lang="cs-CZ" dirty="0"/>
              <a:t>Text:</a:t>
            </a:r>
            <a:r>
              <a:rPr lang="cs-CZ" baseline="0" dirty="0"/>
              <a:t> </a:t>
            </a:r>
            <a:r>
              <a:rPr lang="cs-CZ" baseline="0" dirty="0" err="1"/>
              <a:t>Arial</a:t>
            </a:r>
            <a:r>
              <a:rPr lang="cs-CZ" baseline="0" dirty="0"/>
              <a:t>, 18 b.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86746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Nadpis</a:t>
            </a:r>
            <a:r>
              <a:rPr lang="cs-CZ" baseline="0" dirty="0"/>
              <a:t> č. 2: </a:t>
            </a:r>
            <a:r>
              <a:rPr lang="cs-CZ" baseline="0" dirty="0" err="1"/>
              <a:t>Arial</a:t>
            </a:r>
            <a:r>
              <a:rPr lang="cs-CZ" baseline="0" dirty="0"/>
              <a:t>, 32 - 44 b.</a:t>
            </a:r>
          </a:p>
          <a:p>
            <a:r>
              <a:rPr lang="cs-CZ" dirty="0"/>
              <a:t>Text:</a:t>
            </a:r>
            <a:r>
              <a:rPr lang="cs-CZ" baseline="0" dirty="0"/>
              <a:t> </a:t>
            </a:r>
            <a:r>
              <a:rPr lang="cs-CZ" baseline="0" dirty="0" err="1"/>
              <a:t>Arial</a:t>
            </a:r>
            <a:r>
              <a:rPr lang="cs-CZ" baseline="0" dirty="0"/>
              <a:t>, 18 b.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1788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Nadpis</a:t>
            </a:r>
            <a:r>
              <a:rPr lang="cs-CZ" baseline="0" dirty="0"/>
              <a:t> č. 2: </a:t>
            </a:r>
            <a:r>
              <a:rPr lang="cs-CZ" baseline="0" dirty="0" err="1"/>
              <a:t>Arial</a:t>
            </a:r>
            <a:r>
              <a:rPr lang="cs-CZ" baseline="0" dirty="0"/>
              <a:t>, 32 - 44 b.</a:t>
            </a:r>
          </a:p>
          <a:p>
            <a:r>
              <a:rPr lang="cs-CZ" dirty="0"/>
              <a:t>Text:</a:t>
            </a:r>
            <a:r>
              <a:rPr lang="cs-CZ" baseline="0" dirty="0"/>
              <a:t> </a:t>
            </a:r>
            <a:r>
              <a:rPr lang="cs-CZ" baseline="0" dirty="0" err="1"/>
              <a:t>Arial</a:t>
            </a:r>
            <a:r>
              <a:rPr lang="cs-CZ" baseline="0" dirty="0"/>
              <a:t>, 18 b.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5867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Nadpis</a:t>
            </a:r>
            <a:r>
              <a:rPr lang="cs-CZ" baseline="0" dirty="0"/>
              <a:t> č. 2: </a:t>
            </a:r>
            <a:r>
              <a:rPr lang="cs-CZ" baseline="0" dirty="0" err="1"/>
              <a:t>Arial</a:t>
            </a:r>
            <a:r>
              <a:rPr lang="cs-CZ" baseline="0" dirty="0"/>
              <a:t>, 32 - 44 b.</a:t>
            </a:r>
          </a:p>
          <a:p>
            <a:r>
              <a:rPr lang="cs-CZ" dirty="0"/>
              <a:t>Text:</a:t>
            </a:r>
            <a:r>
              <a:rPr lang="cs-CZ" baseline="0" dirty="0"/>
              <a:t> </a:t>
            </a:r>
            <a:r>
              <a:rPr lang="cs-CZ" baseline="0" dirty="0" err="1"/>
              <a:t>Arial</a:t>
            </a:r>
            <a:r>
              <a:rPr lang="cs-CZ" baseline="0" dirty="0"/>
              <a:t>, 18 b.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34976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4633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Nadpis</a:t>
            </a:r>
            <a:r>
              <a:rPr lang="cs-CZ" baseline="0" dirty="0"/>
              <a:t> č. 2: </a:t>
            </a:r>
            <a:r>
              <a:rPr lang="cs-CZ" baseline="0" dirty="0" err="1"/>
              <a:t>Arial</a:t>
            </a:r>
            <a:r>
              <a:rPr lang="cs-CZ" baseline="0" dirty="0"/>
              <a:t>, 32 - 44 b.</a:t>
            </a:r>
          </a:p>
          <a:p>
            <a:r>
              <a:rPr lang="cs-CZ" dirty="0"/>
              <a:t>Text:</a:t>
            </a:r>
            <a:r>
              <a:rPr lang="cs-CZ" baseline="0" dirty="0"/>
              <a:t> </a:t>
            </a:r>
            <a:r>
              <a:rPr lang="cs-CZ" baseline="0" dirty="0" err="1"/>
              <a:t>Arial</a:t>
            </a:r>
            <a:r>
              <a:rPr lang="cs-CZ" baseline="0" dirty="0"/>
              <a:t>, 18 b.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4554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Nadpis</a:t>
            </a:r>
            <a:r>
              <a:rPr lang="cs-CZ" baseline="0" dirty="0"/>
              <a:t> č. 2: </a:t>
            </a:r>
            <a:r>
              <a:rPr lang="cs-CZ" baseline="0" dirty="0" err="1"/>
              <a:t>Arial</a:t>
            </a:r>
            <a:r>
              <a:rPr lang="cs-CZ" baseline="0" dirty="0"/>
              <a:t>, 32 - 44 b.</a:t>
            </a:r>
          </a:p>
          <a:p>
            <a:r>
              <a:rPr lang="cs-CZ" dirty="0"/>
              <a:t>Text:</a:t>
            </a:r>
            <a:r>
              <a:rPr lang="cs-CZ" baseline="0" dirty="0"/>
              <a:t> </a:t>
            </a:r>
            <a:r>
              <a:rPr lang="cs-CZ" baseline="0" dirty="0" err="1"/>
              <a:t>Arial</a:t>
            </a:r>
            <a:r>
              <a:rPr lang="cs-CZ" baseline="0" dirty="0"/>
              <a:t>, 18 b.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2805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Nadpis</a:t>
            </a:r>
            <a:r>
              <a:rPr lang="cs-CZ" baseline="0" dirty="0"/>
              <a:t> č. 2: </a:t>
            </a:r>
            <a:r>
              <a:rPr lang="cs-CZ" baseline="0" dirty="0" err="1"/>
              <a:t>Arial</a:t>
            </a:r>
            <a:r>
              <a:rPr lang="cs-CZ" baseline="0" dirty="0"/>
              <a:t>, 32 - 44 b.</a:t>
            </a:r>
          </a:p>
          <a:p>
            <a:r>
              <a:rPr lang="cs-CZ" dirty="0"/>
              <a:t>Text:</a:t>
            </a:r>
            <a:r>
              <a:rPr lang="cs-CZ" baseline="0" dirty="0"/>
              <a:t> </a:t>
            </a:r>
            <a:r>
              <a:rPr lang="cs-CZ" baseline="0" dirty="0" err="1"/>
              <a:t>Arial</a:t>
            </a:r>
            <a:r>
              <a:rPr lang="cs-CZ" baseline="0" dirty="0"/>
              <a:t>, 18 b.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1139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Nadpis</a:t>
            </a:r>
            <a:r>
              <a:rPr lang="cs-CZ" baseline="0" dirty="0"/>
              <a:t> č. 2: </a:t>
            </a:r>
            <a:r>
              <a:rPr lang="cs-CZ" baseline="0" dirty="0" err="1"/>
              <a:t>Arial</a:t>
            </a:r>
            <a:r>
              <a:rPr lang="cs-CZ" baseline="0" dirty="0"/>
              <a:t>, 32 - 44 b.</a:t>
            </a:r>
          </a:p>
          <a:p>
            <a:r>
              <a:rPr lang="cs-CZ" dirty="0"/>
              <a:t>Text:</a:t>
            </a:r>
            <a:r>
              <a:rPr lang="cs-CZ" baseline="0" dirty="0"/>
              <a:t> </a:t>
            </a:r>
            <a:r>
              <a:rPr lang="cs-CZ" baseline="0" dirty="0" err="1"/>
              <a:t>Arial</a:t>
            </a:r>
            <a:r>
              <a:rPr lang="cs-CZ" baseline="0" dirty="0"/>
              <a:t>, 18 b.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0598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Nadpis</a:t>
            </a:r>
            <a:r>
              <a:rPr lang="cs-CZ" baseline="0" dirty="0"/>
              <a:t> č. 2: </a:t>
            </a:r>
            <a:r>
              <a:rPr lang="cs-CZ" baseline="0" dirty="0" err="1"/>
              <a:t>Arial</a:t>
            </a:r>
            <a:r>
              <a:rPr lang="cs-CZ" baseline="0" dirty="0"/>
              <a:t>, 32 - 44 b.</a:t>
            </a:r>
          </a:p>
          <a:p>
            <a:r>
              <a:rPr lang="cs-CZ" dirty="0"/>
              <a:t>Text:</a:t>
            </a:r>
            <a:r>
              <a:rPr lang="cs-CZ" baseline="0" dirty="0"/>
              <a:t> </a:t>
            </a:r>
            <a:r>
              <a:rPr lang="cs-CZ" baseline="0" dirty="0" err="1"/>
              <a:t>Arial</a:t>
            </a:r>
            <a:r>
              <a:rPr lang="cs-CZ" baseline="0" dirty="0"/>
              <a:t>, 18 b.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19479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Nadpis</a:t>
            </a:r>
            <a:r>
              <a:rPr lang="cs-CZ" baseline="0" dirty="0" smtClean="0"/>
              <a:t> č. 2: </a:t>
            </a:r>
            <a:r>
              <a:rPr lang="cs-CZ" baseline="0" dirty="0" err="1" smtClean="0"/>
              <a:t>Arial</a:t>
            </a:r>
            <a:r>
              <a:rPr lang="cs-CZ" baseline="0" dirty="0" smtClean="0"/>
              <a:t>, 32 - 44 b.</a:t>
            </a:r>
          </a:p>
          <a:p>
            <a:r>
              <a:rPr lang="cs-CZ" dirty="0" smtClean="0"/>
              <a:t>Text:</a:t>
            </a:r>
            <a:r>
              <a:rPr lang="cs-CZ" baseline="0" dirty="0" smtClean="0"/>
              <a:t> </a:t>
            </a:r>
            <a:r>
              <a:rPr lang="cs-CZ" baseline="0" dirty="0" err="1" smtClean="0"/>
              <a:t>Arial</a:t>
            </a:r>
            <a:r>
              <a:rPr lang="cs-CZ" baseline="0" dirty="0" smtClean="0"/>
              <a:t>, 18 b.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17625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Nadpis</a:t>
            </a:r>
            <a:r>
              <a:rPr lang="cs-CZ" baseline="0" dirty="0" smtClean="0"/>
              <a:t> č. 2: </a:t>
            </a:r>
            <a:r>
              <a:rPr lang="cs-CZ" baseline="0" dirty="0" err="1" smtClean="0"/>
              <a:t>Arial</a:t>
            </a:r>
            <a:r>
              <a:rPr lang="cs-CZ" baseline="0" dirty="0" smtClean="0"/>
              <a:t>, 32 - 44 b.</a:t>
            </a:r>
          </a:p>
          <a:p>
            <a:r>
              <a:rPr lang="cs-CZ" dirty="0" smtClean="0"/>
              <a:t>Text:</a:t>
            </a:r>
            <a:r>
              <a:rPr lang="cs-CZ" baseline="0" dirty="0" smtClean="0"/>
              <a:t> </a:t>
            </a:r>
            <a:r>
              <a:rPr lang="cs-CZ" baseline="0" dirty="0" err="1" smtClean="0"/>
              <a:t>Arial</a:t>
            </a:r>
            <a:r>
              <a:rPr lang="cs-CZ" baseline="0" dirty="0" smtClean="0"/>
              <a:t>, 18 b.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8560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3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228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385B9-0B82-488A-B2CD-90494C9C521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0124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4F8BED-673F-4A4D-81B5-11AEE1CF24CA}" type="datetime1">
              <a:rPr lang="cs-CZ" smtClean="0"/>
              <a:t>29.03.2022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85B9-0B82-488A-B2CD-90494C9C52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0323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7E61B6-4ED9-4C86-AA21-D6FAC3AC699B}" type="datetime1">
              <a:rPr lang="cs-CZ" smtClean="0"/>
              <a:t>29.03.2022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85B9-0B82-488A-B2CD-90494C9C52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3574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71450" y="6356350"/>
            <a:ext cx="2743200" cy="365125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fld id="{507385B9-0B82-488A-B2CD-90494C9C521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4959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2DA5EF-D5BD-48FE-8E9B-E7D8F5634BA1}" type="datetime1">
              <a:rPr lang="cs-CZ" smtClean="0"/>
              <a:t>29.03.2022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85B9-0B82-488A-B2CD-90494C9C52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748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CC962F-FACB-41DC-9A01-866140EE273E}" type="datetime1">
              <a:rPr lang="cs-CZ" smtClean="0"/>
              <a:t>29.03.2022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85B9-0B82-488A-B2CD-90494C9C52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3677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68B95E-60DA-42EE-89EC-6DEE45E7A96F}" type="datetime1">
              <a:rPr lang="cs-CZ" smtClean="0"/>
              <a:t>29.03.2022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85B9-0B82-488A-B2CD-90494C9C52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2890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A91A01-8221-4C63-BEED-6CC0192634A2}" type="datetime1">
              <a:rPr lang="cs-CZ" smtClean="0"/>
              <a:t>29.03.2022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85B9-0B82-488A-B2CD-90494C9C52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981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6B842C-B20B-443D-B859-D5D8A8F89AD5}" type="datetime1">
              <a:rPr lang="cs-CZ" smtClean="0"/>
              <a:t>29.03.2022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85B9-0B82-488A-B2CD-90494C9C52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1475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7CE531-470E-43A3-B7E9-C0D45F157BA0}" type="datetime1">
              <a:rPr lang="cs-CZ" smtClean="0"/>
              <a:t>29.03.2022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85B9-0B82-488A-B2CD-90494C9C52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6059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1D11ED-5B2B-4DB4-989F-C17B03F7845E}" type="datetime1">
              <a:rPr lang="cs-CZ" smtClean="0"/>
              <a:t>29.03.2022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85B9-0B82-488A-B2CD-90494C9C52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8640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228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385B9-0B82-488A-B2CD-90494C9C521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5281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ixabay.com/photos/book-cover-publish-a-book-online-2703451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cs/photos/elektronick%c3%bd-obchod-nakupov%c3%a1n%c3%ad-voz%c3%adk-4849055/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hyperlink" Target="https://www.szpi.gov.cz/clanek/szpi-varuje-pred-zdravi-ohrozujicimi-doplnky-stravy-z-indie-nabizenymi-pres-ebay-s-cca-1-5-milion-x-prekrocenym-limitem-pro-obsah-rtuti.aspx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hyperlink" Target="https://www.szpi.gov.cz/clanek/szpi-durazne-varuje-pred-nebezpecnym-doplnkem-stravy-s-vysokym-obsahem-amygdalinu.aspx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hyperlink" Target="http://www.tachyonsupplement.eu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hyperlink" Target="https://www.szpi.gov.cz/clanek/potravinarska-inspekce-varuje-pred-nebezpecnym-doplnkem-stravy-s-vysokym-obsahem-amygdalinu.aspx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hyperlink" Target="https://enerex-vitaminy.cz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cs/illustrations/ikona-n%c3%a1kupn%c3%ad-ko%c5%a1%c3%adk-e-komerce-1728552/" TargetMode="Externa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hyperlink" Target="https://www.potravinynapranyri.cz/ESearch.aspx?lang=cs&amp;design=default&amp;archive=actual&amp;listtype=tiles" TargetMode="Externa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hyperlink" Target="https://www.szpi.gov.cz/podnikatele-internetovy-prodej.aspx" TargetMode="Externa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zpi.gov.cz/clanek/jak-nakupovat-potraviny-na-internetu.aspx" TargetMode="External"/><Relationship Id="rId3" Type="http://schemas.openxmlformats.org/officeDocument/2006/relationships/image" Target="../media/image1.jpeg"/><Relationship Id="rId7" Type="http://schemas.openxmlformats.org/officeDocument/2006/relationships/hyperlink" Target="https://www.szpi.gov.cz/clanek/nakupovani-na-internetu-prirucka-pro-spotrebitele.aspx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4.jpeg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hyperlink" Target="https://pixabay.com/cs/photos/fast-food-dod%c3%a1vka-online-servis-6974507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s://www.mediaguru.cz/clanky/2021/10/online-prodej-potravin-se-v-cesku-zdvojnasobil/" TargetMode="Externa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cs/photos/shopping-nakupov%C3%A1n%C3%AD-online-4000414/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cs/photos/elektronick%C3%BD-obchod-online-n%C3%A1kupn%C3%AD-3563183/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cs/illustrations/osoba-%C4%8Dlov%C4%9Bk-%C5%BEena-d%C3%ADt%C4%9B-de%C5%A1tn%C3%ADk-851211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cs/photos/dieta-po%C4%8D%C3%ADtadlo-kalori%C3%AD-hubnut%C3%AD-695723/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cs/photos/elektronick%c3%bd-obchod-prodej-on-line-2140604/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cs/vectors/inspektor-mu%c5%be-detektivn%c3%ad-mu%c5%besk%c3%bd-160143/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cs/vectors/odstavec-ikona-ikony-knofl%c3%adk-360093/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cs/photos/elektronick%c3%bd-obchod-online-prodejna-3640321/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cs/illustrations/nakupov%c3%a1n%c3%ad-online-4360296/" TargetMode="External"/><Relationship Id="rId5" Type="http://schemas.openxmlformats.org/officeDocument/2006/relationships/image" Target="../media/image14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1244113" y="493974"/>
            <a:ext cx="10947887" cy="6364025"/>
          </a:xfrm>
          <a:prstGeom prst="rect">
            <a:avLst/>
          </a:prstGeom>
          <a:gradFill flip="none" rotWithShape="1">
            <a:gsLst>
              <a:gs pos="0">
                <a:srgbClr val="A1A1A1">
                  <a:shade val="30000"/>
                  <a:satMod val="115000"/>
                </a:srgbClr>
              </a:gs>
              <a:gs pos="50000">
                <a:srgbClr val="A1A1A1">
                  <a:shade val="67500"/>
                  <a:satMod val="115000"/>
                </a:srgbClr>
              </a:gs>
              <a:gs pos="100000">
                <a:srgbClr val="A1A1A1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310515" y="1148618"/>
            <a:ext cx="8502316" cy="2772080"/>
          </a:xfrm>
        </p:spPr>
        <p:txBody>
          <a:bodyPr/>
          <a:lstStyle/>
          <a:p>
            <a:pPr algn="l"/>
            <a:r>
              <a:rPr lang="cs-CZ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Kontrola internetového prodeje potravin</a:t>
            </a:r>
            <a:endParaRPr lang="cs-C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310514" y="4821958"/>
            <a:ext cx="5961887" cy="1410391"/>
          </a:xfrm>
        </p:spPr>
        <p:txBody>
          <a:bodyPr>
            <a:normAutofit fontScale="92500"/>
          </a:bodyPr>
          <a:lstStyle/>
          <a:p>
            <a:pPr algn="l"/>
            <a:r>
              <a:rPr lang="cs-CZ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Mgr. Martin Hedeja</a:t>
            </a:r>
          </a:p>
          <a:p>
            <a:pPr algn="l"/>
            <a:r>
              <a:rPr lang="cs-CZ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ústřední inspektorát</a:t>
            </a:r>
          </a:p>
          <a:p>
            <a:pPr algn="l"/>
            <a:r>
              <a:rPr lang="cs-CZ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Státní zemědělská a potravinářská inspekce</a:t>
            </a:r>
            <a:endParaRPr lang="cs-C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Přímá spojnice 12"/>
          <p:cNvCxnSpPr/>
          <p:nvPr/>
        </p:nvCxnSpPr>
        <p:spPr>
          <a:xfrm>
            <a:off x="2414788" y="4051709"/>
            <a:ext cx="795584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délník 14"/>
          <p:cNvSpPr/>
          <p:nvPr/>
        </p:nvSpPr>
        <p:spPr>
          <a:xfrm>
            <a:off x="2310514" y="1258753"/>
            <a:ext cx="531395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cs-CZ" sz="2400" b="1" i="0" cap="all" dirty="0" smtClean="0">
                <a:solidFill>
                  <a:srgbClr val="A5E5C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Moravské dny hygieny </a:t>
            </a:r>
            <a:r>
              <a:rPr lang="cs-CZ" sz="2400" b="1" i="0" cap="all" dirty="0" smtClean="0">
                <a:solidFill>
                  <a:srgbClr val="A5E5C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výživy</a:t>
            </a:r>
            <a:endParaRPr lang="cs-CZ" sz="2400" dirty="0">
              <a:solidFill>
                <a:srgbClr val="A5E5C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0" y="0"/>
            <a:ext cx="1244113" cy="6858000"/>
          </a:xfrm>
          <a:prstGeom prst="rect">
            <a:avLst/>
          </a:prstGeom>
          <a:solidFill>
            <a:srgbClr val="1E684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9" name="Skupina 8"/>
          <p:cNvGrpSpPr/>
          <p:nvPr/>
        </p:nvGrpSpPr>
        <p:grpSpPr>
          <a:xfrm>
            <a:off x="-5018" y="365358"/>
            <a:ext cx="1249130" cy="1249130"/>
            <a:chOff x="-5018" y="365358"/>
            <a:chExt cx="1249130" cy="1249130"/>
          </a:xfrm>
        </p:grpSpPr>
        <p:sp>
          <p:nvSpPr>
            <p:cNvPr id="21" name="Ovál 20"/>
            <p:cNvSpPr/>
            <p:nvPr/>
          </p:nvSpPr>
          <p:spPr>
            <a:xfrm>
              <a:off x="-5018" y="365358"/>
              <a:ext cx="1249130" cy="12491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489" y="565777"/>
              <a:ext cx="891135" cy="848292"/>
            </a:xfrm>
            <a:prstGeom prst="rect">
              <a:avLst/>
            </a:prstGeom>
          </p:spPr>
        </p:pic>
      </p:grpSp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120" y="89012"/>
            <a:ext cx="2161629" cy="305685"/>
          </a:xfrm>
          <a:prstGeom prst="rect">
            <a:avLst/>
          </a:prstGeom>
        </p:spPr>
      </p:pic>
      <p:sp>
        <p:nvSpPr>
          <p:cNvPr id="14" name="Podnadpis 2"/>
          <p:cNvSpPr txBox="1">
            <a:spLocks/>
          </p:cNvSpPr>
          <p:nvPr/>
        </p:nvSpPr>
        <p:spPr>
          <a:xfrm>
            <a:off x="10077828" y="6030590"/>
            <a:ext cx="1664209" cy="558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13.5.2022</a:t>
            </a:r>
            <a:endParaRPr lang="cs-CZ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048" y="2534658"/>
            <a:ext cx="2485771" cy="2651489"/>
          </a:xfrm>
          <a:prstGeom prst="rect">
            <a:avLst/>
          </a:prstGeom>
        </p:spPr>
      </p:pic>
      <p:sp>
        <p:nvSpPr>
          <p:cNvPr id="17" name="TextovéPole 16"/>
          <p:cNvSpPr txBox="1"/>
          <p:nvPr/>
        </p:nvSpPr>
        <p:spPr>
          <a:xfrm>
            <a:off x="10050438" y="4678317"/>
            <a:ext cx="19403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https://pixabay.com/photos/book-cover-publish-a-book-online-2703451/</a:t>
            </a:r>
            <a:endParaRPr lang="cs-CZ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08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1244113" cy="6858000"/>
          </a:xfrm>
          <a:prstGeom prst="rect">
            <a:avLst/>
          </a:prstGeom>
          <a:solidFill>
            <a:srgbClr val="1E684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85B9-0B82-488A-B2CD-90494C9C521D}" type="slidenum">
              <a:rPr lang="cs-CZ" smtClean="0"/>
              <a:t>10</a:t>
            </a:fld>
            <a:endParaRPr lang="cs-CZ" dirty="0"/>
          </a:p>
        </p:txBody>
      </p:sp>
      <p:sp>
        <p:nvSpPr>
          <p:cNvPr id="16" name="Nadpis 1"/>
          <p:cNvSpPr txBox="1">
            <a:spLocks/>
          </p:cNvSpPr>
          <p:nvPr/>
        </p:nvSpPr>
        <p:spPr>
          <a:xfrm>
            <a:off x="1910378" y="9133"/>
            <a:ext cx="9489139" cy="1404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dirty="0">
                <a:solidFill>
                  <a:srgbClr val="1E68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Nejčastější zjištění </a:t>
            </a:r>
            <a:r>
              <a:rPr lang="cs-CZ" sz="2800" b="1" dirty="0" smtClean="0">
                <a:solidFill>
                  <a:srgbClr val="1E68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 </a:t>
            </a:r>
            <a:r>
              <a:rPr lang="cs-CZ" sz="2800" b="1" dirty="0">
                <a:solidFill>
                  <a:srgbClr val="1E68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kontrole e-</a:t>
            </a:r>
            <a:r>
              <a:rPr lang="cs-CZ" sz="2800" b="1" dirty="0" err="1">
                <a:solidFill>
                  <a:srgbClr val="1E68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commerce</a:t>
            </a:r>
            <a:r>
              <a:rPr lang="cs-CZ" sz="2800" b="1" dirty="0">
                <a:solidFill>
                  <a:srgbClr val="1E68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</p:txBody>
      </p:sp>
      <p:cxnSp>
        <p:nvCxnSpPr>
          <p:cNvPr id="17" name="Přímá spojnice 16"/>
          <p:cNvCxnSpPr/>
          <p:nvPr/>
        </p:nvCxnSpPr>
        <p:spPr>
          <a:xfrm>
            <a:off x="1994269" y="995754"/>
            <a:ext cx="9138480" cy="9787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1" name="Skupina 10"/>
          <p:cNvGrpSpPr/>
          <p:nvPr/>
        </p:nvGrpSpPr>
        <p:grpSpPr>
          <a:xfrm>
            <a:off x="-5018" y="365358"/>
            <a:ext cx="1249130" cy="1249130"/>
            <a:chOff x="-5018" y="365358"/>
            <a:chExt cx="1249130" cy="1249130"/>
          </a:xfrm>
        </p:grpSpPr>
        <p:sp>
          <p:nvSpPr>
            <p:cNvPr id="13" name="Ovál 12"/>
            <p:cNvSpPr/>
            <p:nvPr/>
          </p:nvSpPr>
          <p:spPr>
            <a:xfrm>
              <a:off x="-5018" y="365358"/>
              <a:ext cx="1249130" cy="12491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20" name="Obrázek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489" y="565777"/>
              <a:ext cx="891135" cy="848292"/>
            </a:xfrm>
            <a:prstGeom prst="rect">
              <a:avLst/>
            </a:prstGeom>
          </p:spPr>
        </p:pic>
      </p:grpSp>
      <p:pic>
        <p:nvPicPr>
          <p:cNvPr id="21" name="Obrázek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057" y="6410501"/>
            <a:ext cx="1797921" cy="25425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910377" y="1096130"/>
            <a:ext cx="983051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cs-CZ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Neschválená 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zdravotní </a:t>
            </a:r>
            <a:r>
              <a:rPr lang="cs-CZ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tvrzení v e-</a:t>
            </a:r>
            <a:r>
              <a:rPr lang="cs-CZ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shopu</a:t>
            </a:r>
            <a:r>
              <a:rPr lang="cs-CZ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cs-CZ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cs-CZ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Neúplné povinné informace o potravině v e-</a:t>
            </a:r>
            <a:r>
              <a:rPr lang="cs-CZ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shopu</a:t>
            </a:r>
            <a:r>
              <a:rPr lang="cs-CZ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cs-CZ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cs-CZ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Zavádějící informace o potravině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(včetně tzv. „léčebných tvrzení“) </a:t>
            </a:r>
            <a:r>
              <a:rPr lang="cs-CZ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e-</a:t>
            </a:r>
            <a:r>
              <a:rPr lang="cs-CZ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shopu</a:t>
            </a:r>
            <a:r>
              <a:rPr lang="cs-CZ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cs-CZ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Chybějící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identifikační údaje provozovatele e-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shopu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cs-CZ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Provozování internetového obchodu nebylo oznámeno SZPI.</a:t>
            </a:r>
          </a:p>
          <a:p>
            <a:pPr algn="just"/>
            <a:endParaRPr lang="cs-CZ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f) Používání nekalých obchodních praktik při prodeji online.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Nevyhovující potraviny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z pohledu zakázaných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látek.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Elektronický Obchod, Nakupování, Vozík, Nákup, Náklad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257" y="5178049"/>
            <a:ext cx="1999255" cy="128910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062375" y="6495476"/>
            <a:ext cx="29269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https://pixabay.com/cs/photos/elektronick%c3%bd-obchod-nakupov%c3%a1n%c3%ad-voz%c3%adk-4849055</a:t>
            </a:r>
            <a:r>
              <a:rPr lang="cs-CZ" sz="8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/</a:t>
            </a:r>
            <a:r>
              <a:rPr lang="cs-CZ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60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1244113" cy="6858000"/>
          </a:xfrm>
          <a:prstGeom prst="rect">
            <a:avLst/>
          </a:prstGeom>
          <a:solidFill>
            <a:srgbClr val="1E684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85B9-0B82-488A-B2CD-90494C9C521D}" type="slidenum">
              <a:rPr lang="cs-CZ" smtClean="0"/>
              <a:t>11</a:t>
            </a:fld>
            <a:endParaRPr lang="cs-CZ" dirty="0"/>
          </a:p>
        </p:txBody>
      </p:sp>
      <p:sp>
        <p:nvSpPr>
          <p:cNvPr id="16" name="Nadpis 1"/>
          <p:cNvSpPr txBox="1">
            <a:spLocks/>
          </p:cNvSpPr>
          <p:nvPr/>
        </p:nvSpPr>
        <p:spPr>
          <a:xfrm>
            <a:off x="1910379" y="79569"/>
            <a:ext cx="9821373" cy="1404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dirty="0" smtClean="0">
                <a:solidFill>
                  <a:srgbClr val="1E68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Záchyt nejakostních nebo nebezpečných potravin (1) </a:t>
            </a:r>
            <a:endParaRPr lang="cs-CZ" sz="2800" b="1" dirty="0">
              <a:solidFill>
                <a:srgbClr val="1E68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Přímá spojnice 16"/>
          <p:cNvCxnSpPr/>
          <p:nvPr/>
        </p:nvCxnSpPr>
        <p:spPr>
          <a:xfrm>
            <a:off x="1994269" y="1000450"/>
            <a:ext cx="9138480" cy="9787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1" name="Skupina 10"/>
          <p:cNvGrpSpPr/>
          <p:nvPr/>
        </p:nvGrpSpPr>
        <p:grpSpPr>
          <a:xfrm>
            <a:off x="-5018" y="365358"/>
            <a:ext cx="1249130" cy="1249130"/>
            <a:chOff x="-5018" y="365358"/>
            <a:chExt cx="1249130" cy="1249130"/>
          </a:xfrm>
        </p:grpSpPr>
        <p:sp>
          <p:nvSpPr>
            <p:cNvPr id="13" name="Ovál 12"/>
            <p:cNvSpPr/>
            <p:nvPr/>
          </p:nvSpPr>
          <p:spPr>
            <a:xfrm>
              <a:off x="-5018" y="365358"/>
              <a:ext cx="1249130" cy="12491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20" name="Obrázek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489" y="565777"/>
              <a:ext cx="891135" cy="848292"/>
            </a:xfrm>
            <a:prstGeom prst="rect">
              <a:avLst/>
            </a:prstGeom>
          </p:spPr>
        </p:pic>
      </p:grpSp>
      <p:sp>
        <p:nvSpPr>
          <p:cNvPr id="4" name="Obdélník 3"/>
          <p:cNvSpPr/>
          <p:nvPr/>
        </p:nvSpPr>
        <p:spPr>
          <a:xfrm>
            <a:off x="1994269" y="1028343"/>
            <a:ext cx="913847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1) Vzorky objednány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prostřednictvím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eBay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dva doplňky stravy: 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cs-CZ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Bruhat</a:t>
            </a:r>
            <a:r>
              <a:rPr lang="cs-CZ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Vata </a:t>
            </a:r>
            <a:r>
              <a:rPr lang="cs-CZ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Chintamani</a:t>
            </a:r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Rasa STANDARD </a:t>
            </a:r>
            <a:r>
              <a:rPr lang="cs-CZ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Suvaranakalpa</a:t>
            </a:r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10 </a:t>
            </a:r>
            <a:r>
              <a:rPr lang="cs-CZ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tablet. </a:t>
            </a:r>
          </a:p>
          <a:p>
            <a:pPr algn="just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cs-CZ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Bruhat</a:t>
            </a:r>
            <a:r>
              <a:rPr lang="cs-CZ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Vata </a:t>
            </a:r>
            <a:r>
              <a:rPr lang="cs-CZ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Chintamani</a:t>
            </a:r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Rasa PREMIUM </a:t>
            </a:r>
            <a:r>
              <a:rPr lang="cs-CZ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Suvaranakalpa</a:t>
            </a:r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10 tablet. </a:t>
            </a:r>
            <a:endParaRPr lang="cs-CZ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2) Výrobcem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je dle etikety indická společnost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Shree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Dhootapapeshwar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Ltd., 135,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Nanubhai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Desai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Road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Khetwani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Mumbai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400 004,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Maharashtra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Indie. </a:t>
            </a:r>
          </a:p>
          <a:p>
            <a:pPr algn="just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3) Prodávající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subjekt na www.ebay.com figuroval pod označením „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saurabh-enterprises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“, jde o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společnost z Indie. </a:t>
            </a:r>
          </a:p>
          <a:p>
            <a:pPr algn="just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4) Přítomnost rtuti: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Bruhat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Vata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Chintamani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Rasa STANDARD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164000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mg/kg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Hg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16,4% obsahu výrobku), v případě produktu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Bruhat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Vata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Chintamani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Rasa PREMIUM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76500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mg/kg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Hg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7,7% obsahu výrobku). 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5) Limit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pro maximální přípustnou přítomnost rtuti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je 0,10 mg/kg (evropský předpis).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5454272" y="4167664"/>
            <a:ext cx="221847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TZ SZPI</a:t>
            </a:r>
          </a:p>
          <a:p>
            <a:pPr algn="ctr"/>
            <a:r>
              <a:rPr lang="cs-CZ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srpen 2019</a:t>
            </a:r>
          </a:p>
          <a:p>
            <a:pPr algn="ctr"/>
            <a:r>
              <a:rPr lang="cs-CZ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</a:t>
            </a:r>
            <a:r>
              <a:rPr lang="cs-CZ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www.szpi.gov.cz/clanek/szpi-varuje-pred-zdravi-ohrozujicimi-doplnky-stravy-z-indie-nabizenymi-pres-ebay-s-cca-1-5-milion-x-prekrocenym-limitem-pro-obsah-rtuti.aspx</a:t>
            </a:r>
            <a:r>
              <a:rPr lang="cs-CZ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3" name="Obrázek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199" y="4226383"/>
            <a:ext cx="3340143" cy="22524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Obrázek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2673" y="4167664"/>
            <a:ext cx="4094178" cy="23698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0737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1244113" cy="6858000"/>
          </a:xfrm>
          <a:prstGeom prst="rect">
            <a:avLst/>
          </a:prstGeom>
          <a:solidFill>
            <a:srgbClr val="1E684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85B9-0B82-488A-B2CD-90494C9C521D}" type="slidenum">
              <a:rPr lang="cs-CZ" smtClean="0"/>
              <a:t>12</a:t>
            </a:fld>
            <a:endParaRPr lang="cs-CZ" dirty="0"/>
          </a:p>
        </p:txBody>
      </p:sp>
      <p:sp>
        <p:nvSpPr>
          <p:cNvPr id="16" name="Nadpis 1"/>
          <p:cNvSpPr txBox="1">
            <a:spLocks/>
          </p:cNvSpPr>
          <p:nvPr/>
        </p:nvSpPr>
        <p:spPr>
          <a:xfrm>
            <a:off x="1910379" y="79569"/>
            <a:ext cx="9793941" cy="1404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dirty="0">
                <a:solidFill>
                  <a:srgbClr val="1E68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Záchyt nejakostních nebo nebezpečných </a:t>
            </a:r>
            <a:r>
              <a:rPr lang="cs-CZ" sz="2800" b="1" dirty="0" smtClean="0">
                <a:solidFill>
                  <a:srgbClr val="1E68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potravin (2)   </a:t>
            </a:r>
            <a:endParaRPr lang="cs-CZ" sz="2800" b="1" dirty="0">
              <a:solidFill>
                <a:srgbClr val="1E68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Přímá spojnice 16"/>
          <p:cNvCxnSpPr/>
          <p:nvPr/>
        </p:nvCxnSpPr>
        <p:spPr>
          <a:xfrm>
            <a:off x="1994269" y="1000450"/>
            <a:ext cx="9138480" cy="9787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1" name="Skupina 10"/>
          <p:cNvGrpSpPr/>
          <p:nvPr/>
        </p:nvGrpSpPr>
        <p:grpSpPr>
          <a:xfrm>
            <a:off x="-5018" y="365358"/>
            <a:ext cx="1249130" cy="1249130"/>
            <a:chOff x="-5018" y="365358"/>
            <a:chExt cx="1249130" cy="1249130"/>
          </a:xfrm>
        </p:grpSpPr>
        <p:sp>
          <p:nvSpPr>
            <p:cNvPr id="13" name="Ovál 12"/>
            <p:cNvSpPr/>
            <p:nvPr/>
          </p:nvSpPr>
          <p:spPr>
            <a:xfrm>
              <a:off x="-5018" y="365358"/>
              <a:ext cx="1249130" cy="12491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20" name="Obrázek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489" y="565777"/>
              <a:ext cx="891135" cy="848292"/>
            </a:xfrm>
            <a:prstGeom prst="rect">
              <a:avLst/>
            </a:prstGeom>
          </p:spPr>
        </p:pic>
      </p:grpSp>
      <p:sp>
        <p:nvSpPr>
          <p:cNvPr id="4" name="Obdélník 3"/>
          <p:cNvSpPr/>
          <p:nvPr/>
        </p:nvSpPr>
        <p:spPr>
          <a:xfrm>
            <a:off x="1994269" y="1028343"/>
            <a:ext cx="913847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1) Doplněk stravy s velmi vysokou dávkou látky amygdalin, která se v těle po požití metabolizuje na kyanovodík a kyanidy.</a:t>
            </a: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cs-CZ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Amygdalín</a:t>
            </a:r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B17 25g, výrobce a prodejce: </a:t>
            </a:r>
            <a:r>
              <a:rPr lang="cs-CZ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Tachynon</a:t>
            </a:r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Technology </a:t>
            </a:r>
            <a:r>
              <a:rPr lang="cs-CZ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</a:t>
            </a:r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spol. </a:t>
            </a:r>
            <a:r>
              <a:rPr lang="cs-CZ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sro</a:t>
            </a:r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Vančurova 1, 83101 Bratislava, Slovensko. </a:t>
            </a: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3) Vzorek odebrán na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eshopu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www.tachyonsupplement.eu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který cílí mj. na české spotřebitele. </a:t>
            </a: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4) Laboratorní rozbor potvrdil v jedné doporučené denní dávce přítomnost látky amygdalin v množství 1760 miligramů (mg), což odpovídá množství až 104 mg HCN po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metabolizaci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5) Dle stanoviska EFSA se život ohrožující dávka kyanovodíku pohybuje v hodnotě 0,5 – 3,5 mg na 1 kg tělesné váhy, tj. u 70 kg vážícího člověka v intervalu 35 – 245 mg.</a:t>
            </a: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498" y="4185770"/>
            <a:ext cx="3305311" cy="2478983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256" y="4215275"/>
            <a:ext cx="3323492" cy="2492619"/>
          </a:xfrm>
          <a:prstGeom prst="rect">
            <a:avLst/>
          </a:prstGeom>
        </p:spPr>
      </p:pic>
      <p:sp>
        <p:nvSpPr>
          <p:cNvPr id="22" name="TextovéPole 21"/>
          <p:cNvSpPr txBox="1"/>
          <p:nvPr/>
        </p:nvSpPr>
        <p:spPr>
          <a:xfrm>
            <a:off x="5667239" y="4348043"/>
            <a:ext cx="1636776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TZ SZPI</a:t>
            </a:r>
          </a:p>
          <a:p>
            <a:pPr algn="ctr"/>
            <a:r>
              <a:rPr lang="cs-CZ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leden 2021</a:t>
            </a:r>
          </a:p>
          <a:p>
            <a:pPr algn="ctr"/>
            <a:r>
              <a:rPr lang="cs-CZ" sz="1400" dirty="0">
                <a:hlinkClick r:id="rId7"/>
              </a:rPr>
              <a:t>https://</a:t>
            </a:r>
            <a:r>
              <a:rPr lang="cs-CZ" sz="1400" dirty="0" smtClean="0">
                <a:hlinkClick r:id="rId7"/>
              </a:rPr>
              <a:t>www.szpi.gov.cz/clanek/szpi-durazne-varuje-pred-nebezpecnym-doplnkem-stravy-s-vysokym-obsahem-amygdalinu.aspx</a:t>
            </a:r>
            <a:r>
              <a:rPr lang="cs-CZ" sz="1400" dirty="0" smtClean="0"/>
              <a:t> 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04494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1244113" cy="6858000"/>
          </a:xfrm>
          <a:prstGeom prst="rect">
            <a:avLst/>
          </a:prstGeom>
          <a:solidFill>
            <a:srgbClr val="1E684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85B9-0B82-488A-B2CD-90494C9C521D}" type="slidenum">
              <a:rPr lang="cs-CZ" smtClean="0"/>
              <a:t>13</a:t>
            </a:fld>
            <a:endParaRPr lang="cs-CZ" dirty="0"/>
          </a:p>
        </p:txBody>
      </p:sp>
      <p:sp>
        <p:nvSpPr>
          <p:cNvPr id="16" name="Nadpis 1"/>
          <p:cNvSpPr txBox="1">
            <a:spLocks/>
          </p:cNvSpPr>
          <p:nvPr/>
        </p:nvSpPr>
        <p:spPr>
          <a:xfrm>
            <a:off x="1910379" y="79569"/>
            <a:ext cx="9890924" cy="1404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dirty="0">
                <a:solidFill>
                  <a:srgbClr val="1E68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Záchyt nejakostních nebo nebezpečných </a:t>
            </a:r>
            <a:r>
              <a:rPr lang="cs-CZ" sz="2800" b="1" dirty="0" smtClean="0">
                <a:solidFill>
                  <a:srgbClr val="1E68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potravin (3)  </a:t>
            </a:r>
            <a:endParaRPr lang="cs-CZ" sz="2800" b="1" dirty="0">
              <a:solidFill>
                <a:srgbClr val="1E68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Přímá spojnice 16"/>
          <p:cNvCxnSpPr/>
          <p:nvPr/>
        </p:nvCxnSpPr>
        <p:spPr>
          <a:xfrm>
            <a:off x="1994269" y="1000450"/>
            <a:ext cx="9138480" cy="9787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1" name="Skupina 10"/>
          <p:cNvGrpSpPr/>
          <p:nvPr/>
        </p:nvGrpSpPr>
        <p:grpSpPr>
          <a:xfrm>
            <a:off x="-5018" y="365358"/>
            <a:ext cx="1249130" cy="1249130"/>
            <a:chOff x="-5018" y="365358"/>
            <a:chExt cx="1249130" cy="1249130"/>
          </a:xfrm>
        </p:grpSpPr>
        <p:sp>
          <p:nvSpPr>
            <p:cNvPr id="13" name="Ovál 12"/>
            <p:cNvSpPr/>
            <p:nvPr/>
          </p:nvSpPr>
          <p:spPr>
            <a:xfrm>
              <a:off x="-5018" y="365358"/>
              <a:ext cx="1249130" cy="12491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20" name="Obrázek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489" y="565777"/>
              <a:ext cx="891135" cy="848292"/>
            </a:xfrm>
            <a:prstGeom prst="rect">
              <a:avLst/>
            </a:prstGeom>
          </p:spPr>
        </p:pic>
      </p:grpSp>
      <p:sp>
        <p:nvSpPr>
          <p:cNvPr id="4" name="Obdélník 3"/>
          <p:cNvSpPr/>
          <p:nvPr/>
        </p:nvSpPr>
        <p:spPr>
          <a:xfrm>
            <a:off x="1910379" y="1028343"/>
            <a:ext cx="922237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1) Doplněk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stravy s nadlimitní koncentrací látky amygdalin, která se v těle po požití metabolizuje na kyanovodík a kyanidy.</a:t>
            </a:r>
          </a:p>
          <a:p>
            <a:pPr algn="just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cs-CZ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ProfiVit</a:t>
            </a:r>
            <a:r>
              <a:rPr lang="cs-CZ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Vitamín B17, 210 tobolek, výrobce: </a:t>
            </a:r>
            <a:r>
              <a:rPr lang="cs-CZ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ProFivit</a:t>
            </a:r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s.r.o. (Slovenská republika). </a:t>
            </a:r>
            <a:endParaRPr lang="cs-CZ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3) vzorek odebrán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 e-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shopu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https://enerex-vitaminy.cz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který cílí zejména na české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spotřebitele. </a:t>
            </a:r>
          </a:p>
          <a:p>
            <a:pPr algn="just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4) Provozovatelem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e-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shopu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je společnost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Kaituna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s.r.o. se sídlem v České republice.</a:t>
            </a:r>
          </a:p>
          <a:p>
            <a:pPr algn="just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5) Rozbor potvrdil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 jedné doporučené denní dávce přítomnost látky amygdalin v množství 493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mg,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což odpovídá množství až 29 mg kyanovodíku po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metabolizaci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6)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Dle stanoviska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EFSA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se život ohrožující dávka kyanovodíku pohybuje v hodnotě 0,5 – 3,5 mg na 1 kg tělesné váhy, tj. u 70 kg vážícího člověka v intervalu 35 – 245 mg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269" y="3890665"/>
            <a:ext cx="4077330" cy="291529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462" y="3908771"/>
            <a:ext cx="3825841" cy="2915291"/>
          </a:xfrm>
          <a:prstGeom prst="rect">
            <a:avLst/>
          </a:prstGeom>
        </p:spPr>
      </p:pic>
      <p:sp>
        <p:nvSpPr>
          <p:cNvPr id="18" name="TextovéPole 17"/>
          <p:cNvSpPr txBox="1"/>
          <p:nvPr/>
        </p:nvSpPr>
        <p:spPr>
          <a:xfrm>
            <a:off x="6147010" y="3947926"/>
            <a:ext cx="163677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TZ SZPI</a:t>
            </a:r>
          </a:p>
          <a:p>
            <a:pPr algn="ctr"/>
            <a:r>
              <a:rPr lang="cs-CZ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březen 2021</a:t>
            </a:r>
          </a:p>
          <a:p>
            <a:pPr algn="ctr"/>
            <a:r>
              <a:rPr lang="cs-CZ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</a:t>
            </a:r>
            <a:r>
              <a:rPr lang="cs-CZ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www.szpi.gov.cz/clanek/potravinarska-inspekce-varuje-pred-nebezpecnym-doplnkem-stravy-s-vysokym-obsahem-amygdalinu.aspx</a:t>
            </a:r>
            <a:r>
              <a:rPr lang="cs-CZ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7622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1244113" cy="6858000"/>
          </a:xfrm>
          <a:prstGeom prst="rect">
            <a:avLst/>
          </a:prstGeom>
          <a:solidFill>
            <a:srgbClr val="1E684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85B9-0B82-488A-B2CD-90494C9C521D}" type="slidenum">
              <a:rPr lang="cs-CZ" smtClean="0"/>
              <a:t>14</a:t>
            </a:fld>
            <a:endParaRPr lang="cs-CZ" dirty="0"/>
          </a:p>
        </p:txBody>
      </p:sp>
      <p:sp>
        <p:nvSpPr>
          <p:cNvPr id="16" name="Nadpis 1"/>
          <p:cNvSpPr txBox="1">
            <a:spLocks/>
          </p:cNvSpPr>
          <p:nvPr/>
        </p:nvSpPr>
        <p:spPr>
          <a:xfrm>
            <a:off x="1910379" y="79569"/>
            <a:ext cx="9821373" cy="1404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dirty="0" smtClean="0">
                <a:solidFill>
                  <a:srgbClr val="1E68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Koordinovaná kontrolní akce EK – COVID 19 (1)  </a:t>
            </a:r>
            <a:endParaRPr lang="cs-CZ" sz="2800" b="1" dirty="0">
              <a:solidFill>
                <a:srgbClr val="1E68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Přímá spojnice 16"/>
          <p:cNvCxnSpPr/>
          <p:nvPr/>
        </p:nvCxnSpPr>
        <p:spPr>
          <a:xfrm>
            <a:off x="1994269" y="1000450"/>
            <a:ext cx="9138480" cy="9787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1" name="Skupina 10"/>
          <p:cNvGrpSpPr/>
          <p:nvPr/>
        </p:nvGrpSpPr>
        <p:grpSpPr>
          <a:xfrm>
            <a:off x="-5018" y="365358"/>
            <a:ext cx="1249130" cy="1249130"/>
            <a:chOff x="-5018" y="365358"/>
            <a:chExt cx="1249130" cy="1249130"/>
          </a:xfrm>
        </p:grpSpPr>
        <p:sp>
          <p:nvSpPr>
            <p:cNvPr id="13" name="Ovál 12"/>
            <p:cNvSpPr/>
            <p:nvPr/>
          </p:nvSpPr>
          <p:spPr>
            <a:xfrm>
              <a:off x="-5018" y="365358"/>
              <a:ext cx="1249130" cy="12491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20" name="Obrázek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489" y="565777"/>
              <a:ext cx="891135" cy="848292"/>
            </a:xfrm>
            <a:prstGeom prst="rect">
              <a:avLst/>
            </a:prstGeom>
          </p:spPr>
        </p:pic>
      </p:grpSp>
      <p:sp>
        <p:nvSpPr>
          <p:cNvPr id="4" name="Obdélník 3"/>
          <p:cNvSpPr/>
          <p:nvPr/>
        </p:nvSpPr>
        <p:spPr>
          <a:xfrm>
            <a:off x="1994269" y="1028343"/>
            <a:ext cx="913847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 </a:t>
            </a:r>
            <a:r>
              <a:rPr lang="cs-CZ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dubnu 2020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se Evropská Komise (DG SANTE G5) rozhodla ve spolupráci s dozorovými orgány jednotlivých členských zemí realizovat koordinovanou kontrolní akci </a:t>
            </a:r>
            <a:r>
              <a:rPr lang="cs-CZ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zaměřenou na subjekty, které prostřednictvím internetu nabízí k prodeji potraviny (zejména doplňky stravy), u kterých jsou uváděna „léčebná“ tvrzení v souvislosti s prevencí proti nemoci COVID-19.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Akce byla zaměřena rovněž na subjekty, které propagují potraviny formou reklamy, jenž obsahuje výše uvedená tvrzení. </a:t>
            </a:r>
          </a:p>
          <a:p>
            <a:pPr algn="just"/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Předmětem kontroly byly potraviny (zejména doplňky stravy), u nichž byly uvedeny informace, které jim přisuzovaly schopnost prevence nebo léčby nemocí, v tomto případě COVID-19 nebo na takové vlastnosti odkazovaly ve smyslu článku 7 odst. 3 nařízení (EU) č.1169/2011. V případě reklamy se jednalo o porušení §5d odst. 2 zákona č.40/1995 Sb., o regulaci reklamy ve spojení s článkem 7 odst. 3 nařízení (EU) č.1169/2011. </a:t>
            </a:r>
          </a:p>
          <a:p>
            <a:pPr algn="just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1"/>
          <a:stretch/>
        </p:blipFill>
        <p:spPr>
          <a:xfrm>
            <a:off x="6975886" y="4476244"/>
            <a:ext cx="4156862" cy="22371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29" r="2458"/>
          <a:stretch/>
        </p:blipFill>
        <p:spPr>
          <a:xfrm>
            <a:off x="3744596" y="4476244"/>
            <a:ext cx="2699253" cy="218975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xtovéPole 2"/>
          <p:cNvSpPr txBox="1"/>
          <p:nvPr/>
        </p:nvSpPr>
        <p:spPr>
          <a:xfrm>
            <a:off x="3677717" y="6666001"/>
            <a:ext cx="16276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Zdroj: kontrolní materiály SZPI</a:t>
            </a:r>
            <a:endParaRPr lang="cs-CZ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6925137" y="6666001"/>
            <a:ext cx="16276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Zdroj: kontrolní materiály SZPI</a:t>
            </a:r>
            <a:endParaRPr lang="cs-CZ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73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1244113" cy="6858000"/>
          </a:xfrm>
          <a:prstGeom prst="rect">
            <a:avLst/>
          </a:prstGeom>
          <a:solidFill>
            <a:srgbClr val="1E684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85B9-0B82-488A-B2CD-90494C9C521D}" type="slidenum">
              <a:rPr lang="cs-CZ" smtClean="0"/>
              <a:t>15</a:t>
            </a:fld>
            <a:endParaRPr lang="cs-CZ" dirty="0"/>
          </a:p>
        </p:txBody>
      </p:sp>
      <p:sp>
        <p:nvSpPr>
          <p:cNvPr id="16" name="Nadpis 1"/>
          <p:cNvSpPr txBox="1">
            <a:spLocks/>
          </p:cNvSpPr>
          <p:nvPr/>
        </p:nvSpPr>
        <p:spPr>
          <a:xfrm>
            <a:off x="1910379" y="79569"/>
            <a:ext cx="9821373" cy="1404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dirty="0" smtClean="0">
                <a:solidFill>
                  <a:srgbClr val="1E68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Koordinovaná kontrolní akce EK – COVID 19 (2)   </a:t>
            </a:r>
            <a:endParaRPr lang="cs-CZ" sz="2800" b="1" dirty="0">
              <a:solidFill>
                <a:srgbClr val="1E68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Přímá spojnice 16"/>
          <p:cNvCxnSpPr/>
          <p:nvPr/>
        </p:nvCxnSpPr>
        <p:spPr>
          <a:xfrm>
            <a:off x="1994269" y="1000450"/>
            <a:ext cx="9138480" cy="9787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1" name="Skupina 10"/>
          <p:cNvGrpSpPr/>
          <p:nvPr/>
        </p:nvGrpSpPr>
        <p:grpSpPr>
          <a:xfrm>
            <a:off x="-5018" y="365358"/>
            <a:ext cx="1249130" cy="1249130"/>
            <a:chOff x="-5018" y="365358"/>
            <a:chExt cx="1249130" cy="1249130"/>
          </a:xfrm>
        </p:grpSpPr>
        <p:sp>
          <p:nvSpPr>
            <p:cNvPr id="13" name="Ovál 12"/>
            <p:cNvSpPr/>
            <p:nvPr/>
          </p:nvSpPr>
          <p:spPr>
            <a:xfrm>
              <a:off x="-5018" y="365358"/>
              <a:ext cx="1249130" cy="12491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20" name="Obrázek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489" y="565777"/>
              <a:ext cx="891135" cy="848292"/>
            </a:xfrm>
            <a:prstGeom prst="rect">
              <a:avLst/>
            </a:prstGeom>
          </p:spPr>
        </p:pic>
      </p:grpSp>
      <p:sp>
        <p:nvSpPr>
          <p:cNvPr id="4" name="Obdélník 3"/>
          <p:cNvSpPr/>
          <p:nvPr/>
        </p:nvSpPr>
        <p:spPr>
          <a:xfrm>
            <a:off x="1994269" y="1028343"/>
            <a:ext cx="913847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Celkem bylo v rámci této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akce </a:t>
            </a:r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zjištěno 104 případů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které odpovídaly zadání EK. 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Tzv</a:t>
            </a:r>
            <a:r>
              <a:rPr lang="cs-CZ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„léčebná tvrzení“ v souvislosti s prevencí proti COVID-19 byla nejčastěji uváděna v souvislosti s doplňky stravy (85 případů, 82%). </a:t>
            </a:r>
            <a:endParaRPr lang="cs-CZ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Nejvíce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zjištěných případů se týkalo klasických e-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shopů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Pouze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jeden kontrolovaný subjekt byl zahraniční (SR). 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 výjimkou dvou případů, které jsou stále v řešení, se podařilo odstranit protiprávní stav. 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souvislosti s touto akcí nebyla zaznamenána žádná nabídka nebezpečné potraviny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Polovina všech případů byla medializována. 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Ze zúčastněných zemí zaznamenala ČR třetí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nejvyšší počet identifikovaných nabídek a reklam odpovídajících zadání (po Itálii a Německu). </a:t>
            </a:r>
          </a:p>
        </p:txBody>
      </p:sp>
      <p:pic>
        <p:nvPicPr>
          <p:cNvPr id="18" name="Obrázek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617" y="4739768"/>
            <a:ext cx="3299487" cy="19159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857" y="4739768"/>
            <a:ext cx="3602736" cy="19159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1" name="Obrázek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79917" y="4721662"/>
            <a:ext cx="834889" cy="19341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TextovéPole 13"/>
          <p:cNvSpPr txBox="1"/>
          <p:nvPr/>
        </p:nvSpPr>
        <p:spPr>
          <a:xfrm>
            <a:off x="2006805" y="6642556"/>
            <a:ext cx="16276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Zdroj: kontrolní materiály SZPI</a:t>
            </a:r>
            <a:endParaRPr lang="cs-CZ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5863915" y="6655767"/>
            <a:ext cx="16276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Zdroj: kontrolní materiály SZPI</a:t>
            </a:r>
            <a:endParaRPr lang="cs-CZ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10091861" y="6661796"/>
            <a:ext cx="16276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Zdroj: kontrolní materiály SZPI</a:t>
            </a:r>
            <a:endParaRPr lang="cs-CZ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04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1244113" cy="6858000"/>
          </a:xfrm>
          <a:prstGeom prst="rect">
            <a:avLst/>
          </a:prstGeom>
          <a:solidFill>
            <a:srgbClr val="1E684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85B9-0B82-488A-B2CD-90494C9C521D}" type="slidenum">
              <a:rPr lang="cs-CZ" smtClean="0"/>
              <a:t>16</a:t>
            </a:fld>
            <a:endParaRPr lang="cs-CZ" dirty="0"/>
          </a:p>
        </p:txBody>
      </p:sp>
      <p:sp>
        <p:nvSpPr>
          <p:cNvPr id="16" name="Nadpis 1"/>
          <p:cNvSpPr txBox="1">
            <a:spLocks/>
          </p:cNvSpPr>
          <p:nvPr/>
        </p:nvSpPr>
        <p:spPr>
          <a:xfrm>
            <a:off x="1910379" y="79569"/>
            <a:ext cx="9821373" cy="1404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dirty="0" smtClean="0">
                <a:solidFill>
                  <a:srgbClr val="1E68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Kontrolní akce SZPI – „Monitoring registrace PPP“   </a:t>
            </a:r>
            <a:endParaRPr lang="cs-CZ" sz="2800" b="1" dirty="0">
              <a:solidFill>
                <a:srgbClr val="1E68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Přímá spojnice 16"/>
          <p:cNvCxnSpPr/>
          <p:nvPr/>
        </p:nvCxnSpPr>
        <p:spPr>
          <a:xfrm>
            <a:off x="1994269" y="1000450"/>
            <a:ext cx="9138480" cy="9787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1" name="Skupina 10"/>
          <p:cNvGrpSpPr/>
          <p:nvPr/>
        </p:nvGrpSpPr>
        <p:grpSpPr>
          <a:xfrm>
            <a:off x="-5018" y="365358"/>
            <a:ext cx="1249130" cy="1249130"/>
            <a:chOff x="-5018" y="365358"/>
            <a:chExt cx="1249130" cy="1249130"/>
          </a:xfrm>
        </p:grpSpPr>
        <p:sp>
          <p:nvSpPr>
            <p:cNvPr id="13" name="Ovál 12"/>
            <p:cNvSpPr/>
            <p:nvPr/>
          </p:nvSpPr>
          <p:spPr>
            <a:xfrm>
              <a:off x="-5018" y="365358"/>
              <a:ext cx="1249130" cy="12491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20" name="Obrázek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489" y="565777"/>
              <a:ext cx="891135" cy="848292"/>
            </a:xfrm>
            <a:prstGeom prst="rect">
              <a:avLst/>
            </a:prstGeom>
          </p:spPr>
        </p:pic>
      </p:grpSp>
      <p:sp>
        <p:nvSpPr>
          <p:cNvPr id="4" name="Obdélník 3"/>
          <p:cNvSpPr/>
          <p:nvPr/>
        </p:nvSpPr>
        <p:spPr>
          <a:xfrm>
            <a:off x="1994269" y="1028343"/>
            <a:ext cx="913847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Cílem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bylo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prostřednictvím vlastního monitoringu identifikovat subjekty, které uvádí na trh potraviny prostřednictvím komunikačních prostředků na dálku a nesplnily dosud oznamovací povinnost dle §3 odst. 1 písm. i) zákona č.110/1997 Sb. Monitoring byl primárně směřován na vyhledávání subjektů, které provozují internetové stránky s klasickým e-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shopem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a byly rovněž přímým prodávajícím ve vztahu ke spotřebiteli. </a:t>
            </a: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Akce probíhala v termínu od 2. 3. 2021 do 30. 4. 2021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Provedeno </a:t>
            </a:r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celkem 1417 úkonů předcházejících kontrole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tohoto počtu bylo pak následně zahájeno 152 kontrol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Většina nedostatků řešena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komunikací s 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KO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 rámci úkonů předcházejících kontrole. 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průběhu trvání akce vzrostl celkový počet registrovaných provozoven s oborem internetový obchod se skladem (OI) nebo internetový obchod bez skladu (OJ) o 1370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(OI –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nárůst o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992, OJ –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nárůst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 378).</a:t>
            </a: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/>
            <a:r>
              <a:rPr lang="cs-CZ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Nedostatky lze přičítat </a:t>
            </a:r>
            <a:r>
              <a:rPr lang="cs-CZ" u="sng" dirty="0">
                <a:latin typeface="Arial" panose="020B0604020202020204" pitchFamily="34" charset="0"/>
                <a:cs typeface="Arial" panose="020B0604020202020204" pitchFamily="34" charset="0"/>
              </a:rPr>
              <a:t>dvěma faktorům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 prudký nárůst subjektů, které uvádí potraviny na trh prostřednictvím komunikačních prostředků na dálku v souvislosti s omezením prodeje v kamenných provozovnách v době vládních opatřeních proti šíření nemoci COVID-19; 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 někteří provozovatelé e-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shopů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si stále neuvědomují, že prodej potravin prostřednictvím internetu je provozováním potravinářského podniku.     </a:t>
            </a:r>
          </a:p>
        </p:txBody>
      </p:sp>
      <p:pic>
        <p:nvPicPr>
          <p:cNvPr id="3074" name="Picture 2" descr="Ikona, Nákupní Košík, E Komerce, Ikona Nákupního Košík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481" y="2493810"/>
            <a:ext cx="1052513" cy="10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0770180" y="2666123"/>
            <a:ext cx="1421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https://pixabay.com/cs/illustrations/ikona-n%c3%a1kupn%c3%ad-ko%c5%a1%c3%adk-e-komerce-1728552</a:t>
            </a:r>
            <a:r>
              <a:rPr lang="cs-CZ" sz="8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/</a:t>
            </a:r>
            <a:r>
              <a:rPr lang="cs-CZ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27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1244113" cy="6858000"/>
          </a:xfrm>
          <a:prstGeom prst="rect">
            <a:avLst/>
          </a:prstGeom>
          <a:solidFill>
            <a:srgbClr val="1E684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85B9-0B82-488A-B2CD-90494C9C521D}" type="slidenum">
              <a:rPr lang="cs-CZ" smtClean="0"/>
              <a:t>17</a:t>
            </a:fld>
            <a:endParaRPr lang="cs-CZ" dirty="0"/>
          </a:p>
        </p:txBody>
      </p:sp>
      <p:sp>
        <p:nvSpPr>
          <p:cNvPr id="16" name="Nadpis 1"/>
          <p:cNvSpPr txBox="1">
            <a:spLocks/>
          </p:cNvSpPr>
          <p:nvPr/>
        </p:nvSpPr>
        <p:spPr>
          <a:xfrm>
            <a:off x="1618488" y="9133"/>
            <a:ext cx="10396728" cy="1404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dirty="0">
                <a:solidFill>
                  <a:srgbClr val="1E68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Seznam rizikových webových </a:t>
            </a:r>
            <a:r>
              <a:rPr lang="cs-CZ" sz="2800" b="1" dirty="0" smtClean="0">
                <a:solidFill>
                  <a:srgbClr val="1E68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stránek v rámci portálu </a:t>
            </a:r>
            <a:r>
              <a:rPr lang="cs-CZ" sz="2800" b="1" dirty="0" err="1" smtClean="0">
                <a:solidFill>
                  <a:srgbClr val="1E68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PnP</a:t>
            </a:r>
            <a:r>
              <a:rPr lang="cs-CZ" sz="2800" b="1" dirty="0" smtClean="0">
                <a:solidFill>
                  <a:srgbClr val="1E68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cs-CZ" sz="2800" b="1" dirty="0">
              <a:solidFill>
                <a:srgbClr val="1E68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Přímá spojnice 16"/>
          <p:cNvCxnSpPr/>
          <p:nvPr/>
        </p:nvCxnSpPr>
        <p:spPr>
          <a:xfrm>
            <a:off x="1994269" y="995754"/>
            <a:ext cx="9138480" cy="9787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1" name="Skupina 10"/>
          <p:cNvGrpSpPr/>
          <p:nvPr/>
        </p:nvGrpSpPr>
        <p:grpSpPr>
          <a:xfrm>
            <a:off x="-5018" y="365358"/>
            <a:ext cx="1249130" cy="1249130"/>
            <a:chOff x="-5018" y="365358"/>
            <a:chExt cx="1249130" cy="1249130"/>
          </a:xfrm>
        </p:grpSpPr>
        <p:sp>
          <p:nvSpPr>
            <p:cNvPr id="13" name="Ovál 12"/>
            <p:cNvSpPr/>
            <p:nvPr/>
          </p:nvSpPr>
          <p:spPr>
            <a:xfrm>
              <a:off x="-5018" y="365358"/>
              <a:ext cx="1249130" cy="12491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20" name="Obrázek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489" y="565777"/>
              <a:ext cx="891135" cy="848292"/>
            </a:xfrm>
            <a:prstGeom prst="rect">
              <a:avLst/>
            </a:prstGeom>
          </p:spPr>
        </p:pic>
      </p:grpSp>
      <p:pic>
        <p:nvPicPr>
          <p:cNvPr id="21" name="Obrázek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057" y="6410501"/>
            <a:ext cx="1797921" cy="25425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910378" y="1027904"/>
            <a:ext cx="92223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Pokud má provozovatel webových stránek sídlo mimo ČR, jsou kontrolní pravomoci SZPI omezené, proto SZPI zveřejňuje rizikové webové stránky na:</a:t>
            </a:r>
          </a:p>
          <a:p>
            <a:pPr algn="ctr"/>
            <a:r>
              <a:rPr lang="cs-CZ" altLang="cs-CZ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https://www.potravinynapranyri.cz/ESearch.aspx?lang=cs&amp;design=default&amp;archive=actual&amp;listtype=tiles</a:t>
            </a:r>
            <a:r>
              <a:rPr lang="cs-CZ" altLang="cs-CZ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4269" y="2351343"/>
            <a:ext cx="8054987" cy="437013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5150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1244113" cy="6858000"/>
          </a:xfrm>
          <a:prstGeom prst="rect">
            <a:avLst/>
          </a:prstGeom>
          <a:solidFill>
            <a:srgbClr val="1E684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85B9-0B82-488A-B2CD-90494C9C521D}" type="slidenum">
              <a:rPr lang="cs-CZ" smtClean="0"/>
              <a:t>18</a:t>
            </a:fld>
            <a:endParaRPr lang="cs-CZ" dirty="0"/>
          </a:p>
        </p:txBody>
      </p:sp>
      <p:sp>
        <p:nvSpPr>
          <p:cNvPr id="16" name="Nadpis 1"/>
          <p:cNvSpPr txBox="1">
            <a:spLocks/>
          </p:cNvSpPr>
          <p:nvPr/>
        </p:nvSpPr>
        <p:spPr>
          <a:xfrm>
            <a:off x="1910378" y="9133"/>
            <a:ext cx="9489139" cy="1404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dirty="0" smtClean="0">
                <a:solidFill>
                  <a:srgbClr val="1E68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Informační materiály pro PPP v oblasti e-</a:t>
            </a:r>
            <a:r>
              <a:rPr lang="cs-CZ" sz="2800" b="1" dirty="0" err="1" smtClean="0">
                <a:solidFill>
                  <a:srgbClr val="1E68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commerce</a:t>
            </a:r>
            <a:r>
              <a:rPr lang="cs-CZ" sz="2800" b="1" dirty="0" smtClean="0">
                <a:solidFill>
                  <a:srgbClr val="1E68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endParaRPr lang="cs-CZ" sz="2800" b="1" dirty="0">
              <a:solidFill>
                <a:srgbClr val="1E68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Přímá spojnice 16"/>
          <p:cNvCxnSpPr/>
          <p:nvPr/>
        </p:nvCxnSpPr>
        <p:spPr>
          <a:xfrm>
            <a:off x="1994269" y="995754"/>
            <a:ext cx="9138480" cy="9787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1" name="Skupina 10"/>
          <p:cNvGrpSpPr/>
          <p:nvPr/>
        </p:nvGrpSpPr>
        <p:grpSpPr>
          <a:xfrm>
            <a:off x="-5018" y="365358"/>
            <a:ext cx="1249130" cy="1249130"/>
            <a:chOff x="-5018" y="365358"/>
            <a:chExt cx="1249130" cy="1249130"/>
          </a:xfrm>
        </p:grpSpPr>
        <p:sp>
          <p:nvSpPr>
            <p:cNvPr id="13" name="Ovál 12"/>
            <p:cNvSpPr/>
            <p:nvPr/>
          </p:nvSpPr>
          <p:spPr>
            <a:xfrm>
              <a:off x="-5018" y="365358"/>
              <a:ext cx="1249130" cy="12491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20" name="Obrázek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489" y="565777"/>
              <a:ext cx="891135" cy="848292"/>
            </a:xfrm>
            <a:prstGeom prst="rect">
              <a:avLst/>
            </a:prstGeom>
          </p:spPr>
        </p:pic>
      </p:grpSp>
      <p:pic>
        <p:nvPicPr>
          <p:cNvPr id="21" name="Obrázek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057" y="6410501"/>
            <a:ext cx="1797921" cy="254252"/>
          </a:xfrm>
          <a:prstGeom prst="rect">
            <a:avLst/>
          </a:prstGeom>
        </p:spPr>
      </p:pic>
      <p:sp>
        <p:nvSpPr>
          <p:cNvPr id="19" name="Obdélník 18"/>
          <p:cNvSpPr/>
          <p:nvPr/>
        </p:nvSpPr>
        <p:spPr>
          <a:xfrm>
            <a:off x="6262849" y="5174025"/>
            <a:ext cx="47731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https://www.szpi.gov.cz/podnikatele-internetovy-prodej.aspx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Obrázek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4269" y="1355331"/>
            <a:ext cx="3525829" cy="4800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3" name="Obrázek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6500" y="1355331"/>
            <a:ext cx="5386614" cy="329010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666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1244113" cy="6858000"/>
          </a:xfrm>
          <a:prstGeom prst="rect">
            <a:avLst/>
          </a:prstGeom>
          <a:solidFill>
            <a:srgbClr val="1E684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85B9-0B82-488A-B2CD-90494C9C521D}" type="slidenum">
              <a:rPr lang="cs-CZ" smtClean="0"/>
              <a:t>19</a:t>
            </a:fld>
            <a:endParaRPr lang="cs-CZ" dirty="0"/>
          </a:p>
        </p:txBody>
      </p:sp>
      <p:sp>
        <p:nvSpPr>
          <p:cNvPr id="16" name="Nadpis 1"/>
          <p:cNvSpPr txBox="1">
            <a:spLocks/>
          </p:cNvSpPr>
          <p:nvPr/>
        </p:nvSpPr>
        <p:spPr>
          <a:xfrm>
            <a:off x="1910378" y="24170"/>
            <a:ext cx="10024600" cy="1404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dirty="0" smtClean="0">
                <a:solidFill>
                  <a:srgbClr val="1E68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Informační materiály pro spotřebitele k e-</a:t>
            </a:r>
            <a:r>
              <a:rPr lang="cs-CZ" sz="2800" b="1" dirty="0" err="1" smtClean="0">
                <a:solidFill>
                  <a:srgbClr val="1E68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commerce</a:t>
            </a:r>
            <a:r>
              <a:rPr lang="cs-CZ" sz="2800" b="1" dirty="0" smtClean="0">
                <a:solidFill>
                  <a:srgbClr val="1E68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endParaRPr lang="cs-CZ" sz="2800" b="1" dirty="0">
              <a:solidFill>
                <a:srgbClr val="1E68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Přímá spojnice 16"/>
          <p:cNvCxnSpPr/>
          <p:nvPr/>
        </p:nvCxnSpPr>
        <p:spPr>
          <a:xfrm>
            <a:off x="1994269" y="995754"/>
            <a:ext cx="9138480" cy="9787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1" name="Skupina 10"/>
          <p:cNvGrpSpPr/>
          <p:nvPr/>
        </p:nvGrpSpPr>
        <p:grpSpPr>
          <a:xfrm>
            <a:off x="-5018" y="365358"/>
            <a:ext cx="1249130" cy="1249130"/>
            <a:chOff x="-5018" y="365358"/>
            <a:chExt cx="1249130" cy="1249130"/>
          </a:xfrm>
        </p:grpSpPr>
        <p:sp>
          <p:nvSpPr>
            <p:cNvPr id="13" name="Ovál 12"/>
            <p:cNvSpPr/>
            <p:nvPr/>
          </p:nvSpPr>
          <p:spPr>
            <a:xfrm>
              <a:off x="-5018" y="365358"/>
              <a:ext cx="1249130" cy="12491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20" name="Obrázek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489" y="565777"/>
              <a:ext cx="891135" cy="848292"/>
            </a:xfrm>
            <a:prstGeom prst="rect">
              <a:avLst/>
            </a:prstGeom>
          </p:spPr>
        </p:pic>
      </p:grpSp>
      <p:pic>
        <p:nvPicPr>
          <p:cNvPr id="21" name="Obrázek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057" y="6410501"/>
            <a:ext cx="1797921" cy="254252"/>
          </a:xfrm>
          <a:prstGeom prst="rect">
            <a:avLst/>
          </a:prstGeom>
        </p:spPr>
      </p:pic>
      <p:pic>
        <p:nvPicPr>
          <p:cNvPr id="22" name="Obrázek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2633" y="1245904"/>
            <a:ext cx="3607918" cy="2967051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24" name="Obrázek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8130" y="1230906"/>
            <a:ext cx="2824619" cy="512544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5" name="Obdélník 24"/>
          <p:cNvSpPr/>
          <p:nvPr/>
        </p:nvSpPr>
        <p:spPr>
          <a:xfrm>
            <a:off x="1968684" y="4413969"/>
            <a:ext cx="235827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https://www.szpi.gov.cz/clanek/nakupovani-na-internetu-prirucka-pro-spotrebitele.aspx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200" dirty="0"/>
          </a:p>
        </p:txBody>
      </p:sp>
      <p:sp>
        <p:nvSpPr>
          <p:cNvPr id="26" name="Obdélník 25"/>
          <p:cNvSpPr/>
          <p:nvPr/>
        </p:nvSpPr>
        <p:spPr>
          <a:xfrm>
            <a:off x="5127188" y="4471509"/>
            <a:ext cx="23736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https://www.szpi.gov.cz/clanek/jak-nakupovat-potraviny-na-internetu.aspx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Obrázek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94269" y="1230906"/>
            <a:ext cx="2430786" cy="299704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0618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1244113" cy="6858000"/>
          </a:xfrm>
          <a:prstGeom prst="rect">
            <a:avLst/>
          </a:prstGeom>
          <a:solidFill>
            <a:srgbClr val="1E684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85B9-0B82-488A-B2CD-90494C9C521D}" type="slidenum">
              <a:rPr lang="cs-CZ" smtClean="0"/>
              <a:t>2</a:t>
            </a:fld>
            <a:endParaRPr lang="cs-CZ" dirty="0"/>
          </a:p>
        </p:txBody>
      </p:sp>
      <p:sp>
        <p:nvSpPr>
          <p:cNvPr id="16" name="Nadpis 1"/>
          <p:cNvSpPr txBox="1">
            <a:spLocks/>
          </p:cNvSpPr>
          <p:nvPr/>
        </p:nvSpPr>
        <p:spPr>
          <a:xfrm>
            <a:off x="1910379" y="79569"/>
            <a:ext cx="9489139" cy="1404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dirty="0" smtClean="0">
                <a:solidFill>
                  <a:srgbClr val="1E68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Internetový prodej potravin a český spotřebitel </a:t>
            </a:r>
            <a:endParaRPr lang="cs-CZ" sz="2800" b="1" dirty="0">
              <a:solidFill>
                <a:srgbClr val="1E68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Přímá spojnice 16"/>
          <p:cNvCxnSpPr/>
          <p:nvPr/>
        </p:nvCxnSpPr>
        <p:spPr>
          <a:xfrm>
            <a:off x="1994269" y="1112255"/>
            <a:ext cx="9138480" cy="9787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1" name="Skupina 10"/>
          <p:cNvGrpSpPr/>
          <p:nvPr/>
        </p:nvGrpSpPr>
        <p:grpSpPr>
          <a:xfrm>
            <a:off x="-5018" y="365358"/>
            <a:ext cx="1249130" cy="1249130"/>
            <a:chOff x="-5018" y="365358"/>
            <a:chExt cx="1249130" cy="1249130"/>
          </a:xfrm>
        </p:grpSpPr>
        <p:sp>
          <p:nvSpPr>
            <p:cNvPr id="13" name="Ovál 12"/>
            <p:cNvSpPr/>
            <p:nvPr/>
          </p:nvSpPr>
          <p:spPr>
            <a:xfrm>
              <a:off x="-5018" y="365358"/>
              <a:ext cx="1249130" cy="12491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20" name="Obrázek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489" y="565777"/>
              <a:ext cx="891135" cy="848292"/>
            </a:xfrm>
            <a:prstGeom prst="rect">
              <a:avLst/>
            </a:prstGeom>
          </p:spPr>
        </p:pic>
      </p:grpSp>
      <p:pic>
        <p:nvPicPr>
          <p:cNvPr id="21" name="Obrázek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057" y="6410501"/>
            <a:ext cx="1797921" cy="25425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994268" y="1192573"/>
            <a:ext cx="9508883" cy="561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Zájem spotřebitelů o nákup potravin na internetu rok od roku významně stoupá.</a:t>
            </a:r>
          </a:p>
          <a:p>
            <a:pPr algn="just">
              <a:spcAft>
                <a:spcPts val="600"/>
              </a:spcAft>
            </a:pPr>
            <a:endParaRPr lang="cs-CZ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Hlavní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důvody: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možnost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nakupovat 24 hod denně / 365 dní v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roce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dodání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produktu „až do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domu“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často výhodnější cena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anonymita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při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nákupu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recenze zákazníků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Tržby za online prodej potravin v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ČR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posledních letech rostou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cca 100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% ročně. </a:t>
            </a:r>
            <a:endParaRPr lang="cs-CZ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V říjnu 2021 činil podíl online prodeje 4,2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% na celkových tržbách za potraviny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https://www.mediaguru.cz/clanky/2021/10/online-prodej-potravin-se-v-cesku-zdvojnasobil</a:t>
            </a:r>
            <a:r>
              <a:rPr lang="cs-CZ" sz="8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/</a:t>
            </a:r>
            <a:r>
              <a:rPr lang="cs-CZ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Podíl potravin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mezi ostatními druhy zboží prodávaného online je stále relativně nízký, má však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největší potenciál nadále růst. </a:t>
            </a:r>
            <a:endParaRPr lang="cs-CZ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online prodejích (podíl tržeb) celkově je ČR nad průměrem zemí EU. </a:t>
            </a:r>
            <a:endParaRPr lang="cs-CZ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Fast Food, Dodávka, Online, Servis, Jídl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408" y="1781524"/>
            <a:ext cx="3296341" cy="219756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429326" y="3979085"/>
            <a:ext cx="41105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https://pixabay.com/cs/photos/fast-food-dod%c3%a1vka-online-servis-6974507/</a:t>
            </a:r>
            <a:endParaRPr lang="cs-CZ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69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1244112" y="493975"/>
            <a:ext cx="10947887" cy="6364025"/>
          </a:xfrm>
          <a:prstGeom prst="rect">
            <a:avLst/>
          </a:prstGeom>
          <a:gradFill flip="none" rotWithShape="1">
            <a:gsLst>
              <a:gs pos="0">
                <a:srgbClr val="A1A1A1">
                  <a:shade val="30000"/>
                  <a:satMod val="115000"/>
                </a:srgbClr>
              </a:gs>
              <a:gs pos="50000">
                <a:srgbClr val="A1A1A1">
                  <a:shade val="67500"/>
                  <a:satMod val="115000"/>
                </a:srgbClr>
              </a:gs>
              <a:gs pos="100000">
                <a:srgbClr val="A1A1A1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Nadpis 1"/>
          <p:cNvSpPr txBox="1">
            <a:spLocks/>
          </p:cNvSpPr>
          <p:nvPr/>
        </p:nvSpPr>
        <p:spPr>
          <a:xfrm>
            <a:off x="2488225" y="2076935"/>
            <a:ext cx="8733256" cy="26629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  <a:endParaRPr lang="en-US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Obrázek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660" y="99278"/>
            <a:ext cx="2107857" cy="295419"/>
          </a:xfrm>
          <a:prstGeom prst="rect">
            <a:avLst/>
          </a:prstGeom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85B9-0B82-488A-B2CD-90494C9C521D}" type="slidenum">
              <a:rPr lang="cs-CZ" smtClean="0"/>
              <a:t>20</a:t>
            </a:fld>
            <a:endParaRPr lang="cs-CZ" dirty="0"/>
          </a:p>
        </p:txBody>
      </p:sp>
      <p:sp>
        <p:nvSpPr>
          <p:cNvPr id="17" name="Obdélník 16"/>
          <p:cNvSpPr/>
          <p:nvPr/>
        </p:nvSpPr>
        <p:spPr>
          <a:xfrm>
            <a:off x="0" y="0"/>
            <a:ext cx="1244113" cy="6858000"/>
          </a:xfrm>
          <a:prstGeom prst="rect">
            <a:avLst/>
          </a:prstGeom>
          <a:solidFill>
            <a:srgbClr val="1E684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120" y="89012"/>
            <a:ext cx="2161629" cy="305685"/>
          </a:xfrm>
          <a:prstGeom prst="rect">
            <a:avLst/>
          </a:prstGeom>
        </p:spPr>
      </p:pic>
      <p:grpSp>
        <p:nvGrpSpPr>
          <p:cNvPr id="24" name="Skupina 23"/>
          <p:cNvGrpSpPr/>
          <p:nvPr/>
        </p:nvGrpSpPr>
        <p:grpSpPr>
          <a:xfrm>
            <a:off x="619548" y="2800597"/>
            <a:ext cx="1249130" cy="1249130"/>
            <a:chOff x="-5018" y="365358"/>
            <a:chExt cx="1249130" cy="1249130"/>
          </a:xfrm>
        </p:grpSpPr>
        <p:sp>
          <p:nvSpPr>
            <p:cNvPr id="25" name="Ovál 24"/>
            <p:cNvSpPr/>
            <p:nvPr/>
          </p:nvSpPr>
          <p:spPr>
            <a:xfrm>
              <a:off x="-5018" y="365358"/>
              <a:ext cx="1249130" cy="12491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26" name="Obrázek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489" y="565777"/>
              <a:ext cx="891135" cy="8482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018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1244113" cy="6858000"/>
          </a:xfrm>
          <a:prstGeom prst="rect">
            <a:avLst/>
          </a:prstGeom>
          <a:solidFill>
            <a:srgbClr val="1E684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85B9-0B82-488A-B2CD-90494C9C521D}" type="slidenum">
              <a:rPr lang="cs-CZ" smtClean="0"/>
              <a:t>3</a:t>
            </a:fld>
            <a:endParaRPr lang="cs-CZ"/>
          </a:p>
        </p:txBody>
      </p:sp>
      <p:sp>
        <p:nvSpPr>
          <p:cNvPr id="16" name="Nadpis 1"/>
          <p:cNvSpPr txBox="1">
            <a:spLocks/>
          </p:cNvSpPr>
          <p:nvPr/>
        </p:nvSpPr>
        <p:spPr>
          <a:xfrm>
            <a:off x="1897536" y="73290"/>
            <a:ext cx="10218264" cy="1404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dirty="0">
                <a:solidFill>
                  <a:srgbClr val="1E68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Nejčastější způsoby </a:t>
            </a:r>
            <a:r>
              <a:rPr lang="cs-CZ" sz="2800" b="1" dirty="0" smtClean="0">
                <a:solidFill>
                  <a:srgbClr val="1E68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internetového prodeje potravin  </a:t>
            </a:r>
            <a:endParaRPr lang="cs-CZ" sz="2800" b="1" dirty="0">
              <a:solidFill>
                <a:srgbClr val="1E68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Přímá spojnice 16"/>
          <p:cNvCxnSpPr/>
          <p:nvPr/>
        </p:nvCxnSpPr>
        <p:spPr>
          <a:xfrm>
            <a:off x="1994269" y="1019457"/>
            <a:ext cx="9138480" cy="9787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1" name="Skupina 10"/>
          <p:cNvGrpSpPr/>
          <p:nvPr/>
        </p:nvGrpSpPr>
        <p:grpSpPr>
          <a:xfrm>
            <a:off x="-5018" y="365358"/>
            <a:ext cx="1249130" cy="1249130"/>
            <a:chOff x="-5018" y="365358"/>
            <a:chExt cx="1249130" cy="1249130"/>
          </a:xfrm>
        </p:grpSpPr>
        <p:sp>
          <p:nvSpPr>
            <p:cNvPr id="13" name="Ovál 12"/>
            <p:cNvSpPr/>
            <p:nvPr/>
          </p:nvSpPr>
          <p:spPr>
            <a:xfrm>
              <a:off x="-5018" y="365358"/>
              <a:ext cx="1249130" cy="12491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20" name="Obrázek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489" y="565777"/>
              <a:ext cx="891135" cy="848292"/>
            </a:xfrm>
            <a:prstGeom prst="rect">
              <a:avLst/>
            </a:prstGeom>
          </p:spPr>
        </p:pic>
      </p:grpSp>
      <p:pic>
        <p:nvPicPr>
          <p:cNvPr id="21" name="Obrázek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057" y="6410501"/>
            <a:ext cx="1797921" cy="25425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764015" y="1229164"/>
            <a:ext cx="10037441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1) Velké online supermarkety</a:t>
            </a:r>
          </a:p>
          <a:p>
            <a:pPr algn="just"/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a) v kombinaci s kamennou provozovnou (https://itesco.cz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/)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   b) bez kamenné provozovny (https://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www.rohlik.cz) 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2) Menší specializované e-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shopy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a) specializované komoditní e-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shopy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(doplňky stravy, víno, sýry)</a:t>
            </a: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b) online lékárny s prodejem potravin (dětská výživa, doplňky stravy)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3) Elektronické platformy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(s aktivní nebo pasivní rolí provozovatele platformy)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   a) slevové portály (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Slevomat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   b) klasická elektronická tržiště (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Bazoš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   c) srovnávače cen (Heuréka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d) kombinace zprostředkování kupní smlouvy a určitých služeb (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Wolt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Dáme jídlo)  </a:t>
            </a: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4) Sociální sítě </a:t>
            </a: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   a) klasické osobní či firemní profily </a:t>
            </a: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   b) specializované nástroje v rámci sociálních sítí (např. Marketplace na FB)   </a:t>
            </a:r>
          </a:p>
          <a:p>
            <a:pPr algn="just"/>
            <a:endParaRPr lang="cs-CZ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327" y="1215663"/>
            <a:ext cx="2335129" cy="15494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TextovéPole 18"/>
          <p:cNvSpPr txBox="1"/>
          <p:nvPr/>
        </p:nvSpPr>
        <p:spPr>
          <a:xfrm>
            <a:off x="9095656" y="2777231"/>
            <a:ext cx="30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https://pixabay.com/cs/photos/shopping-nakupov%C3%A1n%C3%AD-online-4000414/</a:t>
            </a:r>
            <a:endParaRPr lang="cs-CZ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370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1244113" cy="6858000"/>
          </a:xfrm>
          <a:prstGeom prst="rect">
            <a:avLst/>
          </a:prstGeom>
          <a:solidFill>
            <a:srgbClr val="1E684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85B9-0B82-488A-B2CD-90494C9C521D}" type="slidenum">
              <a:rPr lang="cs-CZ" smtClean="0"/>
              <a:t>4</a:t>
            </a:fld>
            <a:endParaRPr lang="cs-CZ" dirty="0"/>
          </a:p>
        </p:txBody>
      </p:sp>
      <p:sp>
        <p:nvSpPr>
          <p:cNvPr id="16" name="Nadpis 1"/>
          <p:cNvSpPr txBox="1">
            <a:spLocks/>
          </p:cNvSpPr>
          <p:nvPr/>
        </p:nvSpPr>
        <p:spPr>
          <a:xfrm>
            <a:off x="1910379" y="79569"/>
            <a:ext cx="9489139" cy="1404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dirty="0" smtClean="0">
                <a:solidFill>
                  <a:srgbClr val="1E68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 </a:t>
            </a:r>
            <a:r>
              <a:rPr lang="cs-CZ" sz="2800" b="1" dirty="0">
                <a:solidFill>
                  <a:srgbClr val="1E68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internetového </a:t>
            </a:r>
            <a:r>
              <a:rPr lang="cs-CZ" sz="2800" b="1" dirty="0" smtClean="0">
                <a:solidFill>
                  <a:srgbClr val="1E68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prodejce potravin </a:t>
            </a:r>
            <a:endParaRPr lang="cs-CZ" sz="2800" b="1" dirty="0">
              <a:solidFill>
                <a:srgbClr val="1E68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Přímá spojnice 16"/>
          <p:cNvCxnSpPr/>
          <p:nvPr/>
        </p:nvCxnSpPr>
        <p:spPr>
          <a:xfrm>
            <a:off x="1994269" y="1112255"/>
            <a:ext cx="9138480" cy="9787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1" name="Skupina 10"/>
          <p:cNvGrpSpPr/>
          <p:nvPr/>
        </p:nvGrpSpPr>
        <p:grpSpPr>
          <a:xfrm>
            <a:off x="-5018" y="365358"/>
            <a:ext cx="1249130" cy="1249130"/>
            <a:chOff x="-5018" y="365358"/>
            <a:chExt cx="1249130" cy="1249130"/>
          </a:xfrm>
        </p:grpSpPr>
        <p:sp>
          <p:nvSpPr>
            <p:cNvPr id="13" name="Ovál 12"/>
            <p:cNvSpPr/>
            <p:nvPr/>
          </p:nvSpPr>
          <p:spPr>
            <a:xfrm>
              <a:off x="-5018" y="365358"/>
              <a:ext cx="1249130" cy="12491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20" name="Obrázek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489" y="565777"/>
              <a:ext cx="891135" cy="848292"/>
            </a:xfrm>
            <a:prstGeom prst="rect">
              <a:avLst/>
            </a:prstGeom>
          </p:spPr>
        </p:pic>
      </p:grpSp>
      <p:pic>
        <p:nvPicPr>
          <p:cNvPr id="21" name="Obrázek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057" y="6410501"/>
            <a:ext cx="1797921" cy="25425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994269" y="1192573"/>
            <a:ext cx="913848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Provozovatel e-</a:t>
            </a:r>
            <a:r>
              <a:rPr lang="cs-CZ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shopu</a:t>
            </a:r>
            <a:r>
              <a:rPr lang="cs-CZ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 potravinami je považován za provozovatele potravinářského podniku</a:t>
            </a:r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ve smyslu čl. 3 odst. 3 nařízení (ES) 178/2002 a nese plnou odpovědnost za to, že na trh uvádí, bezpečné, jakostní a správně označené potraviny (čl. 17 nařízení (ES) 178/2002).  </a:t>
            </a:r>
          </a:p>
          <a:p>
            <a:pPr algn="just"/>
            <a:endParaRPr lang="cs-CZ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cs-CZ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Internetový prodej potravin je uvádění potravin na trh</a:t>
            </a:r>
            <a:r>
              <a:rPr lang="cs-CZ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(čl. 3 odst. 8 nařízení (ES) č. 178/2002 -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držení potravin nebo krmiv za účelem prodeje, včetně nabízení k prodeji nebo jakékoli jiné formy převodu, zdarma nebo za úplatu, jakož i prodej, distribuce a další formy převodu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jako takové). </a:t>
            </a:r>
          </a:p>
          <a:p>
            <a:pPr algn="just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Provozovatel e-</a:t>
            </a:r>
            <a:r>
              <a:rPr lang="cs-CZ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shopu</a:t>
            </a:r>
            <a:r>
              <a:rPr lang="cs-CZ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uzavírá se spotřebitelem smlouvu na dálku</a:t>
            </a:r>
            <a:r>
              <a:rPr lang="cs-CZ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- smlouva </a:t>
            </a:r>
            <a:r>
              <a:rPr lang="cs-CZ" dirty="0">
                <a:latin typeface="Arial" pitchFamily="34" charset="0"/>
                <a:cs typeface="Arial" pitchFamily="34" charset="0"/>
              </a:rPr>
              <a:t>uzavřená na dálku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je jakákoli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smlouva uzavřená mezi obchodníkem a spotřebitelem v rámci organizovaného systému prodeje či poskytování služeb na dálku bez současné fyzické přítomnosti obchodníka a spotřebitele s výhradním použitím jednoho nebo více prostředků komunikace na dálku až do okamžiku uzavření smlouvy, včetně tohoto okamžiku (Článek 2 odstavec 7 Směrnice EP a Rady 2011/83/EU o právech spotřebitelů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).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033" y="5646386"/>
            <a:ext cx="2025311" cy="111392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5" name="TextovéPole 14"/>
          <p:cNvSpPr txBox="1"/>
          <p:nvPr/>
        </p:nvSpPr>
        <p:spPr>
          <a:xfrm>
            <a:off x="2707894" y="6451184"/>
            <a:ext cx="25911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https://pixabay.com/cs/photos/elektronick%C3%BD-obchod-online-n%C3%A1kupn%C3%AD-3563183/</a:t>
            </a:r>
            <a:endParaRPr lang="cs-CZ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35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1244113" cy="6858000"/>
          </a:xfrm>
          <a:prstGeom prst="rect">
            <a:avLst/>
          </a:prstGeom>
          <a:solidFill>
            <a:srgbClr val="1E684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85B9-0B82-488A-B2CD-90494C9C521D}" type="slidenum">
              <a:rPr lang="cs-CZ" smtClean="0"/>
              <a:t>5</a:t>
            </a:fld>
            <a:endParaRPr lang="cs-CZ"/>
          </a:p>
        </p:txBody>
      </p:sp>
      <p:sp>
        <p:nvSpPr>
          <p:cNvPr id="16" name="Nadpis 1"/>
          <p:cNvSpPr txBox="1">
            <a:spLocks/>
          </p:cNvSpPr>
          <p:nvPr/>
        </p:nvSpPr>
        <p:spPr>
          <a:xfrm>
            <a:off x="1910379" y="79569"/>
            <a:ext cx="10024599" cy="1404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dirty="0">
                <a:solidFill>
                  <a:srgbClr val="1E68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Základní požadavky na provoz e-</a:t>
            </a:r>
            <a:r>
              <a:rPr lang="cs-CZ" sz="2800" b="1" dirty="0" err="1">
                <a:solidFill>
                  <a:srgbClr val="1E68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shopu</a:t>
            </a:r>
            <a:r>
              <a:rPr lang="cs-CZ" sz="2800" b="1" dirty="0">
                <a:solidFill>
                  <a:srgbClr val="1E68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cs-CZ" sz="2800" b="1" dirty="0" smtClean="0">
                <a:solidFill>
                  <a:srgbClr val="1E68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potravinami</a:t>
            </a:r>
            <a:endParaRPr lang="cs-CZ" sz="2800" b="1" dirty="0">
              <a:solidFill>
                <a:srgbClr val="1E68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Přímá spojnice 16"/>
          <p:cNvCxnSpPr/>
          <p:nvPr/>
        </p:nvCxnSpPr>
        <p:spPr>
          <a:xfrm>
            <a:off x="1994269" y="1112255"/>
            <a:ext cx="9138480" cy="9787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1" name="Skupina 10"/>
          <p:cNvGrpSpPr/>
          <p:nvPr/>
        </p:nvGrpSpPr>
        <p:grpSpPr>
          <a:xfrm>
            <a:off x="-5018" y="365358"/>
            <a:ext cx="1249130" cy="1249130"/>
            <a:chOff x="-5018" y="365358"/>
            <a:chExt cx="1249130" cy="1249130"/>
          </a:xfrm>
        </p:grpSpPr>
        <p:sp>
          <p:nvSpPr>
            <p:cNvPr id="13" name="Ovál 12"/>
            <p:cNvSpPr/>
            <p:nvPr/>
          </p:nvSpPr>
          <p:spPr>
            <a:xfrm>
              <a:off x="-5018" y="365358"/>
              <a:ext cx="1249130" cy="12491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20" name="Obrázek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489" y="565777"/>
              <a:ext cx="891135" cy="848292"/>
            </a:xfrm>
            <a:prstGeom prst="rect">
              <a:avLst/>
            </a:prstGeom>
          </p:spPr>
        </p:pic>
      </p:grpSp>
      <p:pic>
        <p:nvPicPr>
          <p:cNvPr id="21" name="Obrázek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057" y="6410501"/>
            <a:ext cx="1797921" cy="254252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1994269" y="1273964"/>
            <a:ext cx="9138480" cy="25853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1E6846"/>
            </a:solidFill>
          </a:ln>
        </p:spPr>
        <p:txBody>
          <a:bodyPr wrap="square" rtlCol="0">
            <a:spAutoFit/>
          </a:bodyPr>
          <a:lstStyle/>
          <a:p>
            <a:pPr algn="just">
              <a:buFont typeface="Monotype Sorts"/>
              <a:buNone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Monotype Sorts"/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Povinnosti z potravinářské legislativy  </a:t>
            </a:r>
          </a:p>
          <a:p>
            <a:pPr algn="just">
              <a:buFont typeface="Monotype Sorts"/>
              <a:buNone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a) bezpečnost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prodávaných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potravin</a:t>
            </a:r>
          </a:p>
          <a:p>
            <a:pPr algn="just">
              <a:buFont typeface="Monotype Sorts"/>
              <a:buNone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b) dodržení jakostních parametrů, pokud jsou stanoveny 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Monotype Sorts"/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) Informace o prodávaných potravinách 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Monotype Sorts"/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) „registrace“ činnosti a povinnosti při dovozu   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Monotype Sorts"/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sledovatelnost   </a:t>
            </a:r>
          </a:p>
          <a:p>
            <a:pPr algn="just">
              <a:buFont typeface="Monotype Sorts"/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hygienické požadavky (sklad,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dodání)</a:t>
            </a:r>
          </a:p>
          <a:p>
            <a:pPr algn="just">
              <a:buFont typeface="Monotype Sorts"/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) zvláštní požadavky na vybrané druhy potravin (př. doplňky stravy)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1994269" y="4001881"/>
            <a:ext cx="9138480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1E6846"/>
            </a:solidFill>
          </a:ln>
        </p:spPr>
        <p:txBody>
          <a:bodyPr wrap="square" rtlCol="0">
            <a:spAutoFit/>
          </a:bodyPr>
          <a:lstStyle/>
          <a:p>
            <a:pPr algn="just">
              <a:buFont typeface="Monotype Sorts"/>
              <a:buNone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Monotype Sorts"/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Povinnosti z </a:t>
            </a:r>
            <a:r>
              <a:rPr lang="cs-CZ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„nepotravinářské“ </a:t>
            </a:r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legislativy  </a:t>
            </a:r>
          </a:p>
          <a:p>
            <a:pPr algn="just">
              <a:buFont typeface="Monotype Sorts"/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a) identifikace prodejce vůči spotřebiteli </a:t>
            </a:r>
          </a:p>
          <a:p>
            <a:pPr algn="just">
              <a:buFont typeface="Monotype Sorts"/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b) informační povinnosti vůči spotřebiteli a jeho práva</a:t>
            </a:r>
          </a:p>
          <a:p>
            <a:pPr algn="just">
              <a:buFont typeface="Monotype Sorts"/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c) zákaz nekalých obchodních praktik  </a:t>
            </a:r>
          </a:p>
          <a:p>
            <a:pPr algn="just">
              <a:buFont typeface="Monotype Sorts"/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d) ochrana osobních údajů spotřebitele </a:t>
            </a:r>
          </a:p>
          <a:p>
            <a:pPr algn="just">
              <a:buFont typeface="Monotype Sorts"/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e) evidence tržeb </a:t>
            </a:r>
            <a:endParaRPr lang="cs-CZ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Monotype Sorts"/>
              <a:buNone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f) zásady používání souborů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cookie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32" y="1476287"/>
            <a:ext cx="2520280" cy="1680187"/>
          </a:xfrm>
          <a:prstGeom prst="rect">
            <a:avLst/>
          </a:prstGeom>
          <a:ln>
            <a:solidFill>
              <a:srgbClr val="1E6846"/>
            </a:solidFill>
          </a:ln>
        </p:spPr>
      </p:pic>
      <p:sp>
        <p:nvSpPr>
          <p:cNvPr id="22" name="TextovéPole 21"/>
          <p:cNvSpPr txBox="1"/>
          <p:nvPr/>
        </p:nvSpPr>
        <p:spPr>
          <a:xfrm>
            <a:off x="8396445" y="3156474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hlinkClick r:id="rId6"/>
              </a:rPr>
              <a:t>https://pixabay.com/cs/photos/dieta-po%C4%8D%C3%ADtadlo-kalori%C3%AD-hubnut%C3%AD-695723/</a:t>
            </a:r>
            <a:endParaRPr lang="cs-CZ" sz="800" dirty="0"/>
          </a:p>
        </p:txBody>
      </p:sp>
      <p:pic>
        <p:nvPicPr>
          <p:cNvPr id="23" name="Obrázek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827" y="4075572"/>
            <a:ext cx="2516686" cy="17166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TextovéPole 23"/>
          <p:cNvSpPr txBox="1"/>
          <p:nvPr/>
        </p:nvSpPr>
        <p:spPr>
          <a:xfrm>
            <a:off x="8326740" y="5792199"/>
            <a:ext cx="2875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https://pixabay.com/cs/illustrations/osoba-%C4%8Dlov%C4%9Bk-%C5%BEena-d%C3%ADt%C4%9B-de%C5%A1tn%C3%ADk-851211</a:t>
            </a:r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428707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1244113" cy="6858000"/>
          </a:xfrm>
          <a:prstGeom prst="rect">
            <a:avLst/>
          </a:prstGeom>
          <a:solidFill>
            <a:srgbClr val="1E684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85B9-0B82-488A-B2CD-90494C9C521D}" type="slidenum">
              <a:rPr lang="cs-CZ" smtClean="0"/>
              <a:t>6</a:t>
            </a:fld>
            <a:endParaRPr lang="cs-CZ" dirty="0"/>
          </a:p>
        </p:txBody>
      </p:sp>
      <p:sp>
        <p:nvSpPr>
          <p:cNvPr id="16" name="Nadpis 1"/>
          <p:cNvSpPr txBox="1">
            <a:spLocks/>
          </p:cNvSpPr>
          <p:nvPr/>
        </p:nvSpPr>
        <p:spPr>
          <a:xfrm>
            <a:off x="1910379" y="79569"/>
            <a:ext cx="9489139" cy="1404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dirty="0" smtClean="0">
                <a:solidFill>
                  <a:srgbClr val="1E68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 SZPI při kontrole internetového prodeje </a:t>
            </a:r>
            <a:endParaRPr lang="cs-CZ" sz="2800" b="1" dirty="0">
              <a:solidFill>
                <a:srgbClr val="1E68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Přímá spojnice 16"/>
          <p:cNvCxnSpPr/>
          <p:nvPr/>
        </p:nvCxnSpPr>
        <p:spPr>
          <a:xfrm>
            <a:off x="1994269" y="1112255"/>
            <a:ext cx="9138480" cy="9787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1" name="Skupina 10"/>
          <p:cNvGrpSpPr/>
          <p:nvPr/>
        </p:nvGrpSpPr>
        <p:grpSpPr>
          <a:xfrm>
            <a:off x="-5018" y="365358"/>
            <a:ext cx="1249130" cy="1249130"/>
            <a:chOff x="-5018" y="365358"/>
            <a:chExt cx="1249130" cy="1249130"/>
          </a:xfrm>
        </p:grpSpPr>
        <p:sp>
          <p:nvSpPr>
            <p:cNvPr id="13" name="Ovál 12"/>
            <p:cNvSpPr/>
            <p:nvPr/>
          </p:nvSpPr>
          <p:spPr>
            <a:xfrm>
              <a:off x="-5018" y="365358"/>
              <a:ext cx="1249130" cy="12491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20" name="Obrázek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489" y="565777"/>
              <a:ext cx="891135" cy="848292"/>
            </a:xfrm>
            <a:prstGeom prst="rect">
              <a:avLst/>
            </a:prstGeom>
          </p:spPr>
        </p:pic>
      </p:grpSp>
      <p:pic>
        <p:nvPicPr>
          <p:cNvPr id="21" name="Obrázek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057" y="6410501"/>
            <a:ext cx="1797921" cy="25425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4292212" y="1363029"/>
            <a:ext cx="68405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Primárním cílem kontroly je zajistit spotřebiteli stejnou míru ochrany při nákupu potravin na internetu jako u potravin prodávaných v kamenných obchodech.</a:t>
            </a:r>
          </a:p>
          <a:p>
            <a:pPr algn="just">
              <a:defRPr/>
            </a:pPr>
            <a:endParaRPr lang="cs-CZ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V rámci EU patří ČR/SZPI mezi lídry pokud jde o provádění kontrolního nákupu, komunikaci se spotřebiteli, vzdělávací aktivity a inovativní přístup k úpravám legislativy týkající se e-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commerce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Inspektor, Muž, Detektivní, Mužský, Osob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117" y="1370628"/>
            <a:ext cx="3825478" cy="484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420135" y="6217918"/>
            <a:ext cx="2660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https://pixabay.com/cs/vectors/inspektor-mu%c5%be-detektivn%c3%ad-mu%c5%besk%c3%bd-160143/</a:t>
            </a:r>
            <a:endParaRPr lang="cs-CZ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Elektronický Obchod, Prodej On-Line, Online Prodej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051" y="4644418"/>
            <a:ext cx="3596571" cy="15735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8083542" y="3952304"/>
            <a:ext cx="313697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SZPI věnuje kontrole internetového obchodu s potravinami zvýšenou pozornost. Ke kontrole využívá jak standardní nástroje a metody, tak specifická zákonná oprávnění.</a:t>
            </a:r>
          </a:p>
          <a:p>
            <a:pPr algn="ctr"/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205959" y="6245093"/>
            <a:ext cx="40050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https://pixabay.com/cs/photos/elektronick%c3%bd-obchod-prodej-on-line-2140604/</a:t>
            </a:r>
            <a:endParaRPr lang="cs-CZ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57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1244113" cy="6858000"/>
          </a:xfrm>
          <a:prstGeom prst="rect">
            <a:avLst/>
          </a:prstGeom>
          <a:solidFill>
            <a:srgbClr val="1E684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>
          <a:xfrm>
            <a:off x="173642" y="6409278"/>
            <a:ext cx="2743200" cy="365125"/>
          </a:xfrm>
        </p:spPr>
        <p:txBody>
          <a:bodyPr/>
          <a:lstStyle/>
          <a:p>
            <a:fld id="{507385B9-0B82-488A-B2CD-90494C9C521D}" type="slidenum">
              <a:rPr lang="cs-CZ" smtClean="0"/>
              <a:t>7</a:t>
            </a:fld>
            <a:endParaRPr lang="cs-CZ" dirty="0"/>
          </a:p>
        </p:txBody>
      </p:sp>
      <p:sp>
        <p:nvSpPr>
          <p:cNvPr id="16" name="Nadpis 1"/>
          <p:cNvSpPr txBox="1">
            <a:spLocks/>
          </p:cNvSpPr>
          <p:nvPr/>
        </p:nvSpPr>
        <p:spPr>
          <a:xfrm>
            <a:off x="1846371" y="0"/>
            <a:ext cx="9715902" cy="1404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dirty="0" smtClean="0">
                <a:solidFill>
                  <a:srgbClr val="1E68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Specifická zákonná oprávnění při kontrole e-</a:t>
            </a:r>
            <a:r>
              <a:rPr lang="cs-CZ" sz="2800" b="1" dirty="0" err="1" smtClean="0">
                <a:solidFill>
                  <a:srgbClr val="1E68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commerce</a:t>
            </a:r>
            <a:r>
              <a:rPr lang="cs-CZ" sz="2800" b="1" dirty="0" smtClean="0">
                <a:solidFill>
                  <a:srgbClr val="1E68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2800" b="1" dirty="0">
              <a:solidFill>
                <a:srgbClr val="1E68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Přímá spojnice 16"/>
          <p:cNvCxnSpPr/>
          <p:nvPr/>
        </p:nvCxnSpPr>
        <p:spPr>
          <a:xfrm>
            <a:off x="1947356" y="928374"/>
            <a:ext cx="9614917" cy="43218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1" name="Skupina 10"/>
          <p:cNvGrpSpPr/>
          <p:nvPr/>
        </p:nvGrpSpPr>
        <p:grpSpPr>
          <a:xfrm>
            <a:off x="-5018" y="365358"/>
            <a:ext cx="1249130" cy="1249130"/>
            <a:chOff x="-5018" y="365358"/>
            <a:chExt cx="1249130" cy="1249130"/>
          </a:xfrm>
        </p:grpSpPr>
        <p:sp>
          <p:nvSpPr>
            <p:cNvPr id="13" name="Ovál 12"/>
            <p:cNvSpPr/>
            <p:nvPr/>
          </p:nvSpPr>
          <p:spPr>
            <a:xfrm>
              <a:off x="-5018" y="365358"/>
              <a:ext cx="1249130" cy="12491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20" name="Obrázek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489" y="565777"/>
              <a:ext cx="891135" cy="848292"/>
            </a:xfrm>
            <a:prstGeom prst="rect">
              <a:avLst/>
            </a:prstGeom>
          </p:spPr>
        </p:pic>
      </p:grpSp>
      <p:pic>
        <p:nvPicPr>
          <p:cNvPr id="21" name="Obrázek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057" y="6410501"/>
            <a:ext cx="1797921" cy="254252"/>
          </a:xfrm>
          <a:prstGeom prst="rect">
            <a:avLst/>
          </a:prstGeom>
        </p:spPr>
      </p:pic>
      <p:sp>
        <p:nvSpPr>
          <p:cNvPr id="19" name="TextovéPole 18"/>
          <p:cNvSpPr txBox="1"/>
          <p:nvPr/>
        </p:nvSpPr>
        <p:spPr>
          <a:xfrm>
            <a:off x="1846371" y="1055189"/>
            <a:ext cx="1033501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Možnost provádět při kontrole kontrolní nákupy.</a:t>
            </a:r>
            <a:endParaRPr lang="cs-CZ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Využití kontrolního nákupu jako oficiálního způsobu zahájení kontroly.  </a:t>
            </a:r>
          </a:p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Používání zastírání skutečné totožnosti při kontrole.  </a:t>
            </a:r>
          </a:p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Oprávnění požadovat informace ke zjištění totožnosti kontrolované osoby (PPP).  </a:t>
            </a:r>
          </a:p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Oprávnění požadovat informace od bank ke zjištění údajů o majitelích bankovních účtů.  </a:t>
            </a:r>
          </a:p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cs-CZ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Doručovatel musí </a:t>
            </a:r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předat inspektorovi zásilku objednanou </a:t>
            </a:r>
            <a:r>
              <a:rPr lang="cs-CZ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kontrolním nákupem</a:t>
            </a:r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7) </a:t>
            </a:r>
            <a:r>
              <a:rPr lang="cs-CZ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Odstoupení </a:t>
            </a:r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kupní smlouvy v případě vyhovujícího vzorku v rámci </a:t>
            </a:r>
            <a:r>
              <a:rPr lang="cs-CZ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kontrolního nákupu</a:t>
            </a:r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Uložení opatření k pozastavení fungování webu PPP.  </a:t>
            </a:r>
          </a:p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Uložení opatření k pozastavení fungování webu poskytovateli </a:t>
            </a:r>
            <a:r>
              <a:rPr lang="cs-CZ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webhostingu</a:t>
            </a:r>
            <a:r>
              <a:rPr lang="cs-CZ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10) </a:t>
            </a:r>
            <a:r>
              <a:rPr lang="cs-CZ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nevyhovujícího vzorku odebraného kontrolním nákupem jej uhradí </a:t>
            </a:r>
            <a:r>
              <a:rPr lang="cs-CZ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PPP. </a:t>
            </a:r>
          </a:p>
          <a:p>
            <a:pPr algn="just"/>
            <a:endParaRPr lang="cs-CZ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11) </a:t>
            </a:r>
            <a:r>
              <a:rPr lang="cs-CZ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Vzorek </a:t>
            </a:r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druhé odborné stanovisko se při kontrolách </a:t>
            </a:r>
            <a:r>
              <a:rPr lang="cs-CZ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</a:t>
            </a:r>
            <a:r>
              <a:rPr lang="cs-CZ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commerce</a:t>
            </a:r>
            <a:r>
              <a:rPr lang="cs-CZ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neodebírá</a:t>
            </a:r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algn="just"/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12) </a:t>
            </a:r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Povinnost registrace činností prováděných PPP včetně internetového prodeje.  </a:t>
            </a:r>
          </a:p>
          <a:p>
            <a:pPr algn="just"/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13) </a:t>
            </a:r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Poskytování informací o potravinách při dálkovém prodeji </a:t>
            </a:r>
            <a:r>
              <a:rPr lang="cs-CZ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potravin</a:t>
            </a:r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cs-CZ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14) </a:t>
            </a:r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Využití kontrolního nákupu jako způsobu odběru vzorků.  </a:t>
            </a:r>
          </a:p>
          <a:p>
            <a:pPr algn="just"/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15) </a:t>
            </a:r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Definice kontrolního nákupu. </a:t>
            </a:r>
          </a:p>
          <a:p>
            <a:endParaRPr lang="cs-CZ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Odstavec, Ikona, Ikony, Knoflík, Tlačítka, Tém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6017" y="4538062"/>
            <a:ext cx="1052513" cy="10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0636053" y="5591657"/>
            <a:ext cx="1545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https://pixabay.com/cs/vectors/odstavec-ikona-ikony-knofl%c3%adk-360093/</a:t>
            </a:r>
            <a:endParaRPr lang="cs-CZ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40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1244113" cy="6858000"/>
          </a:xfrm>
          <a:prstGeom prst="rect">
            <a:avLst/>
          </a:prstGeom>
          <a:solidFill>
            <a:srgbClr val="1E684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85B9-0B82-488A-B2CD-90494C9C521D}" type="slidenum">
              <a:rPr lang="cs-CZ" smtClean="0"/>
              <a:t>8</a:t>
            </a:fld>
            <a:endParaRPr lang="cs-CZ"/>
          </a:p>
        </p:txBody>
      </p:sp>
      <p:sp>
        <p:nvSpPr>
          <p:cNvPr id="16" name="Nadpis 1"/>
          <p:cNvSpPr txBox="1">
            <a:spLocks/>
          </p:cNvSpPr>
          <p:nvPr/>
        </p:nvSpPr>
        <p:spPr>
          <a:xfrm>
            <a:off x="1910379" y="79569"/>
            <a:ext cx="9775653" cy="1404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dirty="0" smtClean="0">
                <a:solidFill>
                  <a:srgbClr val="1E68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Registrované kontrolované osoby s e-</a:t>
            </a:r>
            <a:r>
              <a:rPr lang="cs-CZ" sz="2800" b="1" dirty="0" err="1" smtClean="0">
                <a:solidFill>
                  <a:srgbClr val="1E68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shopem</a:t>
            </a:r>
            <a:r>
              <a:rPr lang="cs-CZ" sz="2800" b="1" dirty="0" smtClean="0">
                <a:solidFill>
                  <a:srgbClr val="1E68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potravin </a:t>
            </a:r>
            <a:endParaRPr lang="cs-CZ" sz="2800" b="1" dirty="0">
              <a:solidFill>
                <a:srgbClr val="1E68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Přímá spojnice 16"/>
          <p:cNvCxnSpPr/>
          <p:nvPr/>
        </p:nvCxnSpPr>
        <p:spPr>
          <a:xfrm>
            <a:off x="1994269" y="1112255"/>
            <a:ext cx="9405249" cy="60008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1" name="Skupina 10"/>
          <p:cNvGrpSpPr/>
          <p:nvPr/>
        </p:nvGrpSpPr>
        <p:grpSpPr>
          <a:xfrm>
            <a:off x="-5018" y="365358"/>
            <a:ext cx="1249130" cy="1249130"/>
            <a:chOff x="-5018" y="365358"/>
            <a:chExt cx="1249130" cy="1249130"/>
          </a:xfrm>
        </p:grpSpPr>
        <p:sp>
          <p:nvSpPr>
            <p:cNvPr id="13" name="Ovál 12"/>
            <p:cNvSpPr/>
            <p:nvPr/>
          </p:nvSpPr>
          <p:spPr>
            <a:xfrm>
              <a:off x="-5018" y="365358"/>
              <a:ext cx="1249130" cy="12491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20" name="Obrázek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489" y="565777"/>
              <a:ext cx="891135" cy="848292"/>
            </a:xfrm>
            <a:prstGeom prst="rect">
              <a:avLst/>
            </a:prstGeom>
          </p:spPr>
        </p:pic>
      </p:grpSp>
      <p:pic>
        <p:nvPicPr>
          <p:cNvPr id="21" name="Obrázek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057" y="6410501"/>
            <a:ext cx="1797921" cy="254252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1897538" y="1172263"/>
            <a:ext cx="95019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2000" b="1" u="sng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cs-CZ" sz="2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eden 2020</a:t>
            </a:r>
            <a:r>
              <a:rPr lang="cs-CZ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cs-CZ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Internetový obchod se skladem </a:t>
            </a:r>
            <a:r>
              <a:rPr lang="cs-CZ" sz="2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(provozovny) </a:t>
            </a:r>
            <a:r>
              <a:rPr lang="cs-CZ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cs-CZ" sz="2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1789</a:t>
            </a:r>
            <a:endParaRPr lang="cs-CZ" sz="20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OJ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Internetový obchod bez skladu </a:t>
            </a:r>
            <a:r>
              <a:rPr lang="cs-CZ" sz="2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(provozovny) </a:t>
            </a:r>
            <a:r>
              <a:rPr lang="cs-CZ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cs-CZ" sz="2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1651</a:t>
            </a:r>
            <a:endParaRPr lang="cs-CZ" sz="20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Počet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registrovaných KO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dosáhl 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6.1.2020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hodnoty </a:t>
            </a:r>
            <a:r>
              <a:rPr lang="cs-CZ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3440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cs-CZ" sz="2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eden 2021</a:t>
            </a:r>
            <a:r>
              <a:rPr lang="cs-CZ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Internetový obchod se skladem (provozovny) = </a:t>
            </a:r>
            <a:r>
              <a:rPr lang="cs-CZ" sz="2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2577</a:t>
            </a:r>
            <a:endParaRPr lang="cs-CZ" sz="20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OJ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Internetový obchod bez skladu (provozovny) = </a:t>
            </a:r>
            <a:r>
              <a:rPr lang="cs-CZ" sz="2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1636</a:t>
            </a:r>
            <a:endParaRPr lang="cs-CZ" sz="20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Počet registrovaných KO dosáhl 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</a:t>
            </a:r>
            <a:r>
              <a:rPr lang="cs-CZ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21.1.2021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hodnoty </a:t>
            </a:r>
            <a:r>
              <a:rPr lang="cs-CZ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4213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leden 2022</a:t>
            </a:r>
            <a:r>
              <a:rPr lang="cs-CZ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Internetový obchod se skladem (provozovny) = </a:t>
            </a:r>
            <a:r>
              <a:rPr lang="cs-CZ" sz="2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3715</a:t>
            </a:r>
            <a:endParaRPr lang="cs-CZ" sz="20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OJ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Internetový obchod bez skladu (provozovny) = </a:t>
            </a:r>
            <a:r>
              <a:rPr lang="cs-CZ" sz="2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1551</a:t>
            </a:r>
            <a:endParaRPr lang="cs-CZ" sz="20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Počet registrovaných KO dosáhl 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</a:t>
            </a:r>
            <a:r>
              <a:rPr lang="cs-CZ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10.1.2022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hodnoty </a:t>
            </a:r>
            <a:r>
              <a:rPr lang="cs-CZ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5266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Elektronický Obchod, Online, Prodejna, Euro, Peníz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084" y="3175836"/>
            <a:ext cx="2854859" cy="122223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9549959" y="4398073"/>
            <a:ext cx="2176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https://pixabay.com/cs/photos/elektronick%c3%bd-obchod-online-prodejna-3640321/</a:t>
            </a:r>
            <a:endParaRPr lang="cs-CZ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66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1244113" cy="6858000"/>
          </a:xfrm>
          <a:prstGeom prst="rect">
            <a:avLst/>
          </a:prstGeom>
          <a:solidFill>
            <a:srgbClr val="1E684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85B9-0B82-488A-B2CD-90494C9C521D}" type="slidenum">
              <a:rPr lang="cs-CZ" smtClean="0"/>
              <a:t>9</a:t>
            </a:fld>
            <a:endParaRPr lang="cs-CZ"/>
          </a:p>
        </p:txBody>
      </p:sp>
      <p:sp>
        <p:nvSpPr>
          <p:cNvPr id="16" name="Nadpis 1"/>
          <p:cNvSpPr txBox="1">
            <a:spLocks/>
          </p:cNvSpPr>
          <p:nvPr/>
        </p:nvSpPr>
        <p:spPr>
          <a:xfrm>
            <a:off x="1910379" y="79569"/>
            <a:ext cx="9489139" cy="1404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dirty="0" smtClean="0">
                <a:solidFill>
                  <a:srgbClr val="1E68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Počty provedených kontrol a kontrolních nákupů</a:t>
            </a:r>
            <a:endParaRPr lang="cs-CZ" sz="2800" b="1" dirty="0">
              <a:solidFill>
                <a:srgbClr val="1E68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Přímá spojnice 16"/>
          <p:cNvCxnSpPr/>
          <p:nvPr/>
        </p:nvCxnSpPr>
        <p:spPr>
          <a:xfrm>
            <a:off x="1994269" y="1112255"/>
            <a:ext cx="9138480" cy="9787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1" name="Skupina 10"/>
          <p:cNvGrpSpPr/>
          <p:nvPr/>
        </p:nvGrpSpPr>
        <p:grpSpPr>
          <a:xfrm>
            <a:off x="-5018" y="365358"/>
            <a:ext cx="1249130" cy="1249130"/>
            <a:chOff x="-5018" y="365358"/>
            <a:chExt cx="1249130" cy="1249130"/>
          </a:xfrm>
        </p:grpSpPr>
        <p:sp>
          <p:nvSpPr>
            <p:cNvPr id="13" name="Ovál 12"/>
            <p:cNvSpPr/>
            <p:nvPr/>
          </p:nvSpPr>
          <p:spPr>
            <a:xfrm>
              <a:off x="-5018" y="365358"/>
              <a:ext cx="1249130" cy="12491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20" name="Obrázek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489" y="565777"/>
              <a:ext cx="891135" cy="848292"/>
            </a:xfrm>
            <a:prstGeom prst="rect">
              <a:avLst/>
            </a:prstGeom>
          </p:spPr>
        </p:pic>
      </p:grpSp>
      <p:pic>
        <p:nvPicPr>
          <p:cNvPr id="21" name="Obrázek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057" y="6410501"/>
            <a:ext cx="1797921" cy="254252"/>
          </a:xfrm>
          <a:prstGeom prst="rect">
            <a:avLst/>
          </a:prstGeom>
        </p:spPr>
      </p:pic>
      <p:graphicFrame>
        <p:nvGraphicFramePr>
          <p:cNvPr id="15" name="Tabulka 14"/>
          <p:cNvGraphicFramePr>
            <a:graphicFrameLocks noGrp="1"/>
          </p:cNvGraphicFramePr>
          <p:nvPr>
            <p:extLst/>
          </p:nvPr>
        </p:nvGraphicFramePr>
        <p:xfrm>
          <a:off x="1994269" y="1303705"/>
          <a:ext cx="6014652" cy="54139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4884"/>
                <a:gridCol w="2004884"/>
                <a:gridCol w="2004884"/>
              </a:tblGrid>
              <a:tr h="680543"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rok</a:t>
                      </a:r>
                      <a:endParaRPr lang="cs-CZ" sz="18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celkový počet kontrol</a:t>
                      </a:r>
                      <a:endParaRPr lang="cs-CZ" sz="18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 toho kontrolní nákupy</a:t>
                      </a:r>
                      <a:endParaRPr lang="cs-CZ" sz="18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430306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  <a:endParaRPr lang="cs-CZ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</a:t>
                      </a:r>
                      <a:endParaRPr lang="cs-CZ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cs-CZ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430306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cs-CZ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</a:t>
                      </a:r>
                      <a:endParaRPr lang="cs-CZ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cs-CZ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430306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cs-CZ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cs-CZ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cs-CZ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430306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cs-CZ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235</a:t>
                      </a:r>
                      <a:endParaRPr lang="cs-CZ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cs-CZ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430306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cs-CZ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364</a:t>
                      </a:r>
                      <a:endParaRPr lang="cs-CZ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  <a:endParaRPr lang="cs-CZ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430306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cs-CZ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450</a:t>
                      </a:r>
                      <a:endParaRPr lang="cs-CZ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cs-CZ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430306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cs-CZ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650</a:t>
                      </a:r>
                      <a:endParaRPr lang="cs-CZ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</a:t>
                      </a:r>
                      <a:endParaRPr lang="cs-CZ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430306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cs-CZ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668</a:t>
                      </a:r>
                      <a:endParaRPr lang="cs-CZ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endParaRPr lang="cs-CZ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430306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cs-CZ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815</a:t>
                      </a:r>
                      <a:endParaRPr lang="cs-CZ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</a:t>
                      </a:r>
                      <a:endParaRPr lang="cs-CZ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430306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  </a:t>
                      </a:r>
                      <a:endParaRPr lang="cs-CZ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1054 </a:t>
                      </a:r>
                      <a:endParaRPr lang="cs-CZ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156</a:t>
                      </a:r>
                      <a:endParaRPr lang="cs-CZ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430306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cs-CZ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1254</a:t>
                      </a:r>
                      <a:endParaRPr lang="cs-CZ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413</a:t>
                      </a:r>
                      <a:endParaRPr lang="cs-CZ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</a:tbl>
          </a:graphicData>
        </a:graphic>
      </p:graphicFrame>
      <p:pic>
        <p:nvPicPr>
          <p:cNvPr id="8194" name="Picture 2" descr="Nakupování, Online, Elektronický Obchod, Interne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382" y="4178423"/>
            <a:ext cx="3624596" cy="181229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8351601" y="6017796"/>
            <a:ext cx="35833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https://pixabay.com/cs/illustrations/nakupov%c3%a1n%c3%ad-online-4360296</a:t>
            </a:r>
            <a:r>
              <a:rPr lang="cs-CZ" sz="8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/</a:t>
            </a:r>
            <a:r>
              <a:rPr lang="cs-CZ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202168" y="1414069"/>
            <a:ext cx="3621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Podíl kontrol,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u kterých bylo prokázáno porušení právních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předpisů:</a:t>
            </a:r>
          </a:p>
          <a:p>
            <a:pPr algn="just"/>
            <a:r>
              <a:rPr lang="cs-CZ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32%</a:t>
            </a:r>
          </a:p>
          <a:p>
            <a:pPr algn="just"/>
            <a:r>
              <a:rPr lang="cs-CZ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52%</a:t>
            </a:r>
          </a:p>
          <a:p>
            <a:pPr algn="just"/>
            <a:r>
              <a:rPr lang="cs-CZ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50%. </a:t>
            </a:r>
          </a:p>
        </p:txBody>
      </p:sp>
    </p:spTree>
    <p:extLst>
      <p:ext uri="{BB962C8B-B14F-4D97-AF65-F5344CB8AC3E}">
        <p14:creationId xmlns:p14="http://schemas.microsoft.com/office/powerpoint/2010/main" val="69802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6569</TotalTime>
  <Words>1665</Words>
  <Application>Microsoft Office PowerPoint</Application>
  <PresentationFormat>Širokoúhlá obrazovka</PresentationFormat>
  <Paragraphs>306</Paragraphs>
  <Slides>20</Slides>
  <Notes>20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Monotype Sorts</vt:lpstr>
      <vt:lpstr>Motiv Office</vt:lpstr>
      <vt:lpstr>Kontrola internetového prodeje potravin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Běťáková Eva, Ing.</dc:creator>
  <cp:lastModifiedBy>Hedeja Martin, Mgr.</cp:lastModifiedBy>
  <cp:revision>395</cp:revision>
  <cp:lastPrinted>2019-11-11T08:51:42Z</cp:lastPrinted>
  <dcterms:created xsi:type="dcterms:W3CDTF">2019-04-24T09:45:41Z</dcterms:created>
  <dcterms:modified xsi:type="dcterms:W3CDTF">2022-03-29T13:06:56Z</dcterms:modified>
</cp:coreProperties>
</file>